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7" r:id="rId3"/>
    <p:sldId id="258" r:id="rId4"/>
    <p:sldId id="262" r:id="rId5"/>
    <p:sldId id="263" r:id="rId6"/>
    <p:sldId id="285" r:id="rId7"/>
    <p:sldId id="287" r:id="rId8"/>
    <p:sldId id="307" r:id="rId9"/>
    <p:sldId id="308" r:id="rId10"/>
    <p:sldId id="309" r:id="rId11"/>
    <p:sldId id="290" r:id="rId12"/>
    <p:sldId id="291" r:id="rId13"/>
    <p:sldId id="288" r:id="rId14"/>
    <p:sldId id="301" r:id="rId15"/>
    <p:sldId id="289" r:id="rId16"/>
    <p:sldId id="303" r:id="rId17"/>
    <p:sldId id="292" r:id="rId18"/>
    <p:sldId id="293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11" r:id="rId27"/>
    <p:sldId id="312" r:id="rId28"/>
    <p:sldId id="304" r:id="rId29"/>
    <p:sldId id="265" r:id="rId30"/>
    <p:sldId id="266" r:id="rId31"/>
    <p:sldId id="270" r:id="rId32"/>
    <p:sldId id="267" r:id="rId33"/>
    <p:sldId id="269" r:id="rId34"/>
    <p:sldId id="271" r:id="rId35"/>
    <p:sldId id="272" r:id="rId36"/>
    <p:sldId id="273" r:id="rId37"/>
    <p:sldId id="274" r:id="rId38"/>
    <p:sldId id="283" r:id="rId39"/>
    <p:sldId id="276" r:id="rId40"/>
    <p:sldId id="284" r:id="rId41"/>
    <p:sldId id="264" r:id="rId42"/>
    <p:sldId id="268" r:id="rId43"/>
    <p:sldId id="278" r:id="rId44"/>
    <p:sldId id="279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36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955EFEB-DB2B-4054-B8E4-FFA013E1B60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C8C2FFD4-5440-4721-B501-ECFC4020630C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EFEB-DB2B-4054-B8E4-FFA013E1B60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FFD4-5440-4721-B501-ECFC40206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EFEB-DB2B-4054-B8E4-FFA013E1B60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FFD4-5440-4721-B501-ECFC40206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458200" cy="5943600"/>
            <a:chOff x="0" y="0"/>
            <a:chExt cx="5328" cy="3744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440"/>
              <a:ext cx="5155" cy="2304"/>
            </a:xfrm>
            <a:custGeom>
              <a:avLst/>
              <a:gdLst>
                <a:gd name="T0" fmla="*/ 5154 w 5155"/>
                <a:gd name="T1" fmla="*/ 1769 h 2304"/>
                <a:gd name="T2" fmla="*/ 0 w 5155"/>
                <a:gd name="T3" fmla="*/ 2304 h 2304"/>
                <a:gd name="T4" fmla="*/ 0 w 5155"/>
                <a:gd name="T5" fmla="*/ 1252 h 2304"/>
                <a:gd name="T6" fmla="*/ 5155 w 5155"/>
                <a:gd name="T7" fmla="*/ 0 h 2304"/>
                <a:gd name="T8" fmla="*/ 5155 w 5155"/>
                <a:gd name="T9" fmla="*/ 1416 h 2304"/>
                <a:gd name="T10" fmla="*/ 5154 w 5155"/>
                <a:gd name="T11" fmla="*/ 1769 h 2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155" h="2304">
                  <a:moveTo>
                    <a:pt x="5154" y="1769"/>
                  </a:moveTo>
                  <a:lnTo>
                    <a:pt x="0" y="2304"/>
                  </a:lnTo>
                  <a:lnTo>
                    <a:pt x="0" y="1252"/>
                  </a:lnTo>
                  <a:lnTo>
                    <a:pt x="5155" y="0"/>
                  </a:lnTo>
                  <a:lnTo>
                    <a:pt x="5155" y="1416"/>
                  </a:lnTo>
                  <a:lnTo>
                    <a:pt x="5154" y="176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328" cy="3689"/>
            </a:xfrm>
            <a:custGeom>
              <a:avLst/>
              <a:gdLst>
                <a:gd name="T0" fmla="*/ 5311 w 5328"/>
                <a:gd name="T1" fmla="*/ 3209 h 3689"/>
                <a:gd name="T2" fmla="*/ 0 w 5328"/>
                <a:gd name="T3" fmla="*/ 3689 h 3689"/>
                <a:gd name="T4" fmla="*/ 0 w 5328"/>
                <a:gd name="T5" fmla="*/ 9 h 3689"/>
                <a:gd name="T6" fmla="*/ 5328 w 5328"/>
                <a:gd name="T7" fmla="*/ 0 h 3689"/>
                <a:gd name="T8" fmla="*/ 5311 w 5328"/>
                <a:gd name="T9" fmla="*/ 3209 h 36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328" h="3689">
                  <a:moveTo>
                    <a:pt x="5311" y="3209"/>
                  </a:moveTo>
                  <a:lnTo>
                    <a:pt x="0" y="3689"/>
                  </a:lnTo>
                  <a:lnTo>
                    <a:pt x="0" y="9"/>
                  </a:lnTo>
                  <a:lnTo>
                    <a:pt x="5328" y="0"/>
                  </a:lnTo>
                  <a:lnTo>
                    <a:pt x="5311" y="3209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6325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5632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68475"/>
            <a:ext cx="7772400" cy="1736725"/>
          </a:xfrm>
        </p:spPr>
        <p:txBody>
          <a:bodyPr anchor="b" anchorCtr="1"/>
          <a:lstStyle>
            <a:lvl1pPr>
              <a:defRPr sz="5400"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1543261-9E91-48E1-90A4-7762A9517D4B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7240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738FA-C04E-4BC2-9656-AC5360AFFC28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1623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35A5BC-E33F-4065-B5FF-FC959610F17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9811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094DCB-455D-4C60-AA3B-6DD40CF112B1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09576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734C6-7D55-4F35-91ED-92C2AED3D85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223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0C19E-A81B-4221-B267-AB68111EDD02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3788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3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B6DD74-CF60-4124-BBAB-BDBC20414274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48304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9C1CCD-1CB1-4160-AE71-16C33D408473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829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EFEB-DB2B-4054-B8E4-FFA013E1B60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FFD4-5440-4721-B501-ECFC40206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DD7D5-DB5F-4BAF-B980-A48C7730E657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9318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B5AA6-509E-4660-B627-82806EA86A9F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691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213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213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" name="Rectangle 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18C7C8-8990-4F17-9E04-9380B52CA51E}" type="slidenum">
              <a:rPr lang="ru-RU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16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EFEB-DB2B-4054-B8E4-FFA013E1B60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FFD4-5440-4721-B501-ECFC40206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EFEB-DB2B-4054-B8E4-FFA013E1B60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FFD4-5440-4721-B501-ECFC4020630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EFEB-DB2B-4054-B8E4-FFA013E1B60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FFD4-5440-4721-B501-ECFC40206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EFEB-DB2B-4054-B8E4-FFA013E1B60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FFD4-5440-4721-B501-ECFC40206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EFEB-DB2B-4054-B8E4-FFA013E1B60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FFD4-5440-4721-B501-ECFC40206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EFEB-DB2B-4054-B8E4-FFA013E1B60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FFD4-5440-4721-B501-ECFC4020630C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5EFEB-DB2B-4054-B8E4-FFA013E1B60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C2FFD4-5440-4721-B501-ECFC4020630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955EFEB-DB2B-4054-B8E4-FFA013E1B600}" type="datetimeFigureOut">
              <a:rPr lang="ru-RU" smtClean="0"/>
              <a:t>28.01.2017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C8C2FFD4-5440-4721-B501-ECFC4020630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7242175" cy="1981200"/>
            <a:chOff x="0" y="0"/>
            <a:chExt cx="4562" cy="1248"/>
          </a:xfrm>
        </p:grpSpPr>
        <p:sp>
          <p:nvSpPr>
            <p:cNvPr id="55299" name="Freeform 3"/>
            <p:cNvSpPr>
              <a:spLocks/>
            </p:cNvSpPr>
            <p:nvPr/>
          </p:nvSpPr>
          <p:spPr bwMode="hidden">
            <a:xfrm>
              <a:off x="0" y="583"/>
              <a:ext cx="4487" cy="665"/>
            </a:xfrm>
            <a:custGeom>
              <a:avLst/>
              <a:gdLst>
                <a:gd name="T0" fmla="*/ 4800 w 4806"/>
                <a:gd name="T1" fmla="*/ 299 h 665"/>
                <a:gd name="T2" fmla="*/ 0 w 4806"/>
                <a:gd name="T3" fmla="*/ 665 h 665"/>
                <a:gd name="T4" fmla="*/ 0 w 4806"/>
                <a:gd name="T5" fmla="*/ 0 h 665"/>
                <a:gd name="T6" fmla="*/ 4806 w 4806"/>
                <a:gd name="T7" fmla="*/ 1 h 665"/>
                <a:gd name="T8" fmla="*/ 4800 w 4806"/>
                <a:gd name="T9" fmla="*/ 153 h 665"/>
                <a:gd name="T10" fmla="*/ 4800 w 4806"/>
                <a:gd name="T11" fmla="*/ 299 h 6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06" h="665">
                  <a:moveTo>
                    <a:pt x="4800" y="299"/>
                  </a:moveTo>
                  <a:lnTo>
                    <a:pt x="0" y="665"/>
                  </a:lnTo>
                  <a:lnTo>
                    <a:pt x="0" y="0"/>
                  </a:lnTo>
                  <a:lnTo>
                    <a:pt x="4806" y="1"/>
                  </a:lnTo>
                  <a:lnTo>
                    <a:pt x="4800" y="153"/>
                  </a:lnTo>
                  <a:lnTo>
                    <a:pt x="4800" y="299"/>
                  </a:lnTo>
                  <a:close/>
                </a:path>
              </a:pathLst>
            </a:custGeom>
            <a:gradFill rotWithShape="1">
              <a:gsLst>
                <a:gs pos="0">
                  <a:schemeClr val="bg1">
                    <a:gamma/>
                    <a:shade val="94118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ru-RU">
                <a:solidFill>
                  <a:srgbClr val="FFFFFF"/>
                </a:solidFill>
              </a:endParaRPr>
            </a:p>
          </p:txBody>
        </p:sp>
        <p:sp>
          <p:nvSpPr>
            <p:cNvPr id="1033" name="Freeform 4"/>
            <p:cNvSpPr>
              <a:spLocks/>
            </p:cNvSpPr>
            <p:nvPr/>
          </p:nvSpPr>
          <p:spPr bwMode="hidden">
            <a:xfrm>
              <a:off x="0" y="0"/>
              <a:ext cx="4562" cy="1199"/>
            </a:xfrm>
            <a:custGeom>
              <a:avLst/>
              <a:gdLst>
                <a:gd name="T0" fmla="*/ 4560 w 4562"/>
                <a:gd name="T1" fmla="*/ 932 h 1199"/>
                <a:gd name="T2" fmla="*/ 0 w 4562"/>
                <a:gd name="T3" fmla="*/ 1199 h 1199"/>
                <a:gd name="T4" fmla="*/ 0 w 4562"/>
                <a:gd name="T5" fmla="*/ 0 h 1199"/>
                <a:gd name="T6" fmla="*/ 4562 w 4562"/>
                <a:gd name="T7" fmla="*/ 0 h 1199"/>
                <a:gd name="T8" fmla="*/ 4560 w 4562"/>
                <a:gd name="T9" fmla="*/ 932 h 1199"/>
                <a:gd name="T10" fmla="*/ 4560 w 4562"/>
                <a:gd name="T11" fmla="*/ 932 h 119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4562" h="1199">
                  <a:moveTo>
                    <a:pt x="4560" y="932"/>
                  </a:moveTo>
                  <a:lnTo>
                    <a:pt x="0" y="1199"/>
                  </a:lnTo>
                  <a:lnTo>
                    <a:pt x="0" y="0"/>
                  </a:lnTo>
                  <a:lnTo>
                    <a:pt x="4562" y="0"/>
                  </a:lnTo>
                  <a:lnTo>
                    <a:pt x="4560" y="93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FFFFFF"/>
                </a:solidFill>
              </a:endParaRPr>
            </a:p>
          </p:txBody>
        </p:sp>
      </p:grpSp>
      <p:sp>
        <p:nvSpPr>
          <p:cNvPr id="553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553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5304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5305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B43F97-4A26-4752-A1EB-41F70A13CE89}" type="slidenum">
              <a:rPr lang="ru-RU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96599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4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76672"/>
            <a:ext cx="7024744" cy="1143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Тема</a:t>
            </a:r>
            <a:r>
              <a:rPr lang="ru-RU" sz="4000" dirty="0">
                <a:solidFill>
                  <a:srgbClr val="FF0000"/>
                </a:solidFill>
              </a:rPr>
              <a:t> </a:t>
            </a:r>
            <a:r>
              <a:rPr lang="ru-RU" sz="4000" b="1" dirty="0">
                <a:solidFill>
                  <a:srgbClr val="FF0000"/>
                </a:solidFill>
              </a:rPr>
              <a:t>родины в творчестве  М.Ю. Лермонтова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6761724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712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«Прощай, немытая Россия»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201692"/>
          </a:xfrm>
          <a:solidFill>
            <a:schemeClr val="bg2"/>
          </a:solidFill>
        </p:spPr>
        <p:txBody>
          <a:bodyPr/>
          <a:lstStyle/>
          <a:p>
            <a:pPr marL="1090930" marR="975360"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Прощай, немытая Россия,</a:t>
            </a:r>
            <a:endParaRPr lang="ru-RU" sz="2000" dirty="0">
              <a:latin typeface="Times New Roman"/>
              <a:ea typeface="Times New Roman"/>
            </a:endParaRPr>
          </a:p>
          <a:p>
            <a:pPr marL="1090930" marR="975360"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Страна рабов, страна господ,</a:t>
            </a:r>
            <a:endParaRPr lang="ru-RU" sz="2000" dirty="0">
              <a:latin typeface="Times New Roman"/>
              <a:ea typeface="Times New Roman"/>
            </a:endParaRPr>
          </a:p>
          <a:p>
            <a:pPr marR="975360"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       </a:t>
            </a:r>
            <a:r>
              <a:rPr lang="ru-RU" dirty="0" smtClean="0">
                <a:latin typeface="Times New Roman"/>
                <a:ea typeface="Times New Roman"/>
              </a:rPr>
              <a:t>  </a:t>
            </a:r>
            <a:r>
              <a:rPr lang="ru-RU" dirty="0">
                <a:latin typeface="Times New Roman"/>
                <a:ea typeface="Times New Roman"/>
              </a:rPr>
              <a:t>И вы, мундиры голубые,</a:t>
            </a:r>
            <a:endParaRPr lang="ru-RU" sz="2000" dirty="0">
              <a:latin typeface="Times New Roman"/>
              <a:ea typeface="Times New Roman"/>
            </a:endParaRPr>
          </a:p>
          <a:p>
            <a:pPr marL="1090930" marR="975360" algn="just">
              <a:spcBef>
                <a:spcPts val="600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И ты, им преданный</a:t>
            </a:r>
            <a:r>
              <a:rPr lang="ru-RU" baseline="30000" dirty="0">
                <a:latin typeface="Times New Roman"/>
                <a:ea typeface="Times New Roman"/>
              </a:rPr>
              <a:t> </a:t>
            </a:r>
            <a:r>
              <a:rPr lang="ru-RU" dirty="0">
                <a:latin typeface="Times New Roman"/>
                <a:ea typeface="Times New Roman"/>
              </a:rPr>
              <a:t> народ.</a:t>
            </a:r>
            <a:endParaRPr lang="ru-RU" sz="2000" dirty="0">
              <a:latin typeface="Times New Roman"/>
              <a:ea typeface="Times New Roman"/>
            </a:endParaRPr>
          </a:p>
          <a:p>
            <a:pPr marL="1090930" marR="975360" algn="just">
              <a:spcBef>
                <a:spcPts val="695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Быть может, за стеной Кавказа </a:t>
            </a:r>
            <a:endParaRPr lang="ru-RU" sz="2000" dirty="0">
              <a:latin typeface="Times New Roman"/>
              <a:ea typeface="Times New Roman"/>
            </a:endParaRPr>
          </a:p>
          <a:p>
            <a:pPr marL="1090930" marR="975360" algn="just">
              <a:spcBef>
                <a:spcPts val="695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Сокроюсь от твоих пашей</a:t>
            </a:r>
            <a:r>
              <a:rPr lang="ru-RU" baseline="30000" dirty="0">
                <a:latin typeface="Times New Roman"/>
                <a:ea typeface="Times New Roman"/>
              </a:rPr>
              <a:t>3</a:t>
            </a:r>
            <a:r>
              <a:rPr lang="ru-RU" dirty="0">
                <a:latin typeface="Times New Roman"/>
                <a:ea typeface="Times New Roman"/>
              </a:rPr>
              <a:t>, </a:t>
            </a:r>
            <a:endParaRPr lang="ru-RU" sz="2000" dirty="0">
              <a:latin typeface="Times New Roman"/>
              <a:ea typeface="Times New Roman"/>
            </a:endParaRPr>
          </a:p>
          <a:p>
            <a:pPr marL="1090930" marR="975360" algn="just">
              <a:spcBef>
                <a:spcPts val="695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От их всевидящего глаза,</a:t>
            </a:r>
            <a:endParaRPr lang="ru-RU" sz="2000" dirty="0">
              <a:latin typeface="Times New Roman"/>
              <a:ea typeface="Times New Roman"/>
            </a:endParaRPr>
          </a:p>
          <a:p>
            <a:pPr marL="1090930" marR="975360" algn="just">
              <a:spcBef>
                <a:spcPts val="695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 От их </a:t>
            </a:r>
            <a:r>
              <a:rPr lang="ru-RU" dirty="0" err="1">
                <a:latin typeface="Times New Roman"/>
                <a:ea typeface="Times New Roman"/>
              </a:rPr>
              <a:t>всеслышащих</a:t>
            </a:r>
            <a:r>
              <a:rPr lang="ru-RU" dirty="0">
                <a:latin typeface="Times New Roman"/>
                <a:ea typeface="Times New Roman"/>
              </a:rPr>
              <a:t> ушей.</a:t>
            </a:r>
            <a:endParaRPr lang="ru-RU" sz="2000" dirty="0">
              <a:latin typeface="Times New Roman"/>
              <a:ea typeface="Times New Roman"/>
            </a:endParaRPr>
          </a:p>
          <a:p>
            <a:pPr marR="975360" algn="just">
              <a:spcBef>
                <a:spcPts val="695"/>
              </a:spcBef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319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65618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pPr marL="342900" marR="975360" lvl="0" indent="-342900">
              <a:spcBef>
                <a:spcPts val="695"/>
              </a:spcBef>
              <a:spcAft>
                <a:spcPts val="0"/>
              </a:spcAft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Проанализируем эпитет «немытая Россия». Как вы понимаете его, 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что, </a:t>
            </a:r>
            <a:r>
              <a:rPr lang="ru-RU" sz="24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по вашему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мнению, </a:t>
            </a:r>
            <a:r>
              <a:rPr lang="ru-RU" sz="2400" b="1" i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имел в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виду поэт </a:t>
            </a:r>
            <a:r>
              <a:rPr lang="ru-RU" sz="24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?</a:t>
            </a:r>
            <a:br>
              <a:rPr lang="ru-RU" sz="24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24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Каким настроением проникнуто стихотворение?</a:t>
            </a:r>
            <a:r>
              <a:rPr lang="ru-RU" sz="2400" b="1" i="1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16832"/>
            <a:ext cx="8280920" cy="4680520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ru-RU" b="1" i="1" dirty="0">
                <a:latin typeface="Times New Roman"/>
                <a:ea typeface="Times New Roman"/>
              </a:rPr>
              <a:t>Какую черту империи автор отмечает как главную</a:t>
            </a:r>
            <a:r>
              <a:rPr lang="ru-RU" b="1" i="1" dirty="0" smtClean="0">
                <a:latin typeface="Times New Roman"/>
                <a:ea typeface="Times New Roman"/>
              </a:rPr>
              <a:t>?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</a:rPr>
              <a:t>Как характеризуется реальность внутреннего мира народа?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endParaRPr lang="ru-RU" dirty="0" smtClean="0">
              <a:latin typeface="Times New Roman"/>
              <a:ea typeface="Times New Roman"/>
            </a:endParaRPr>
          </a:p>
          <a:p>
            <a:pPr marR="975360" lvl="0" indent="-342900" algn="just">
              <a:spcBef>
                <a:spcPts val="695"/>
              </a:spcBef>
              <a:buFont typeface="Symbol"/>
              <a:buChar char=""/>
              <a:tabLst>
                <a:tab pos="457200" algn="l"/>
              </a:tabLst>
            </a:pPr>
            <a:r>
              <a:rPr lang="ru-RU" b="1" i="1" dirty="0">
                <a:latin typeface="Times New Roman"/>
                <a:ea typeface="Times New Roman"/>
              </a:rPr>
              <a:t>Какие качества стихотворения сближают его с эпиграммой? </a:t>
            </a:r>
            <a:r>
              <a:rPr lang="ru-RU" b="1" dirty="0">
                <a:latin typeface="Times New Roman"/>
                <a:ea typeface="Times New Roman"/>
                <a:cs typeface="Times New Roman"/>
              </a:rPr>
              <a:t>(Эпиграмма – краткое сатирическое стихотворение, зло высмеивающее какое-либо лицо или общественное явление)</a:t>
            </a:r>
            <a:endParaRPr lang="ru-RU" sz="2000" b="1" dirty="0">
              <a:latin typeface="Times New Roman"/>
              <a:ea typeface="Times New Roman"/>
              <a:cs typeface="Times New Roman"/>
            </a:endParaRPr>
          </a:p>
          <a:p>
            <a:pPr marL="228600" marR="975360" algn="just">
              <a:spcBef>
                <a:spcPts val="695"/>
              </a:spcBef>
              <a:spcAft>
                <a:spcPts val="0"/>
              </a:spcAft>
            </a:pPr>
            <a:r>
              <a:rPr lang="ru-RU" b="1" dirty="0">
                <a:latin typeface="Times New Roman"/>
                <a:ea typeface="Times New Roman"/>
              </a:rPr>
              <a:t>Все, о чем мы сейчас говорили, наверное, и позволило С</a:t>
            </a:r>
            <a:r>
              <a:rPr lang="ru-RU" b="1" dirty="0" smtClean="0">
                <a:latin typeface="Times New Roman"/>
                <a:ea typeface="Times New Roman"/>
              </a:rPr>
              <a:t>. </a:t>
            </a:r>
            <a:r>
              <a:rPr lang="ru-RU" b="1" dirty="0" err="1" smtClean="0">
                <a:latin typeface="Times New Roman"/>
                <a:ea typeface="Times New Roman"/>
              </a:rPr>
              <a:t>Наровчатову</a:t>
            </a:r>
            <a:r>
              <a:rPr lang="ru-RU" b="1" dirty="0" smtClean="0">
                <a:latin typeface="Times New Roman"/>
                <a:ea typeface="Times New Roman"/>
              </a:rPr>
              <a:t> </a:t>
            </a:r>
            <a:r>
              <a:rPr lang="ru-RU" b="1" dirty="0">
                <a:latin typeface="Times New Roman"/>
                <a:ea typeface="Times New Roman"/>
              </a:rPr>
              <a:t>назвать это стихотворение «…эпитафией всей николаевской России» (Эпитафия – надгробная надпись)</a:t>
            </a:r>
            <a:endParaRPr lang="ru-RU" sz="2000" b="1" dirty="0">
              <a:latin typeface="Times New Roman"/>
              <a:ea typeface="Times New Roman"/>
            </a:endParaRPr>
          </a:p>
          <a:p>
            <a:pPr marL="228600" marR="975360" algn="just">
              <a:spcBef>
                <a:spcPts val="695"/>
              </a:spcBef>
              <a:spcAft>
                <a:spcPts val="0"/>
              </a:spcAft>
            </a:pPr>
            <a:endParaRPr lang="ru-RU" sz="2000" b="1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237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6372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"Прощай, немытая Россия..."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49831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i="1"/>
              <a:t>Прощай, немытая Россия,</a:t>
            </a:r>
          </a:p>
          <a:p>
            <a:r>
              <a:rPr lang="ru-RU" altLang="ru-RU" sz="2400" i="1"/>
              <a:t>Страна рабов, страна господ,</a:t>
            </a:r>
          </a:p>
          <a:p>
            <a:r>
              <a:rPr lang="ru-RU" altLang="ru-RU" sz="2400" i="1"/>
              <a:t>И вы, мундиры голубые,</a:t>
            </a:r>
          </a:p>
          <a:p>
            <a:r>
              <a:rPr lang="ru-RU" altLang="ru-RU" sz="2400" i="1">
                <a:solidFill>
                  <a:srgbClr val="990033"/>
                </a:solidFill>
              </a:rPr>
              <a:t>И ты, им преданный народ.</a:t>
            </a:r>
          </a:p>
          <a:p>
            <a:endParaRPr lang="ru-RU" altLang="ru-RU" sz="2400" i="1"/>
          </a:p>
          <a:p>
            <a:r>
              <a:rPr lang="ru-RU" altLang="ru-RU" sz="2400" i="1"/>
              <a:t>Быть может, за стеной Кавказа</a:t>
            </a:r>
          </a:p>
          <a:p>
            <a:r>
              <a:rPr lang="ru-RU" altLang="ru-RU" sz="2400" i="1"/>
              <a:t>Сокроюсь от твоих пашей,</a:t>
            </a:r>
          </a:p>
          <a:p>
            <a:r>
              <a:rPr lang="ru-RU" altLang="ru-RU" sz="2400" i="1"/>
              <a:t>От их всевидящего глаза,</a:t>
            </a:r>
          </a:p>
          <a:p>
            <a:r>
              <a:rPr lang="ru-RU" altLang="ru-RU" sz="2400" i="1"/>
              <a:t>От их всеслышащих ушей.</a:t>
            </a:r>
          </a:p>
        </p:txBody>
      </p:sp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250825" y="908050"/>
            <a:ext cx="5113338" cy="36734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4572000" y="1484313"/>
            <a:ext cx="1079500" cy="865187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5364163" y="981075"/>
            <a:ext cx="3600450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/>
              <a:t>В этих словах не только осуждение, </a:t>
            </a:r>
            <a:br>
              <a:rPr lang="ru-RU" altLang="ru-RU" sz="2400"/>
            </a:br>
            <a:r>
              <a:rPr lang="ru-RU" altLang="ru-RU" sz="2400"/>
              <a:t>но и боль при мысли </a:t>
            </a:r>
            <a:br>
              <a:rPr lang="ru-RU" altLang="ru-RU" sz="2400"/>
            </a:br>
            <a:r>
              <a:rPr lang="ru-RU" altLang="ru-RU" sz="2400"/>
              <a:t>о том, что народ тёмен, непросвещён, что</a:t>
            </a:r>
          </a:p>
          <a:p>
            <a:pPr algn="ctr"/>
            <a:r>
              <a:rPr lang="ru-RU" altLang="ru-RU" sz="2400"/>
              <a:t>рабское положение выработало в нём привычку покоряться силе.</a:t>
            </a:r>
          </a:p>
        </p:txBody>
      </p:sp>
      <p:sp>
        <p:nvSpPr>
          <p:cNvPr id="29704" name="Text Box 8"/>
          <p:cNvSpPr txBox="1">
            <a:spLocks noChangeArrowheads="1"/>
          </p:cNvSpPr>
          <p:nvPr/>
        </p:nvSpPr>
        <p:spPr bwMode="auto">
          <a:xfrm>
            <a:off x="323850" y="4868863"/>
            <a:ext cx="85693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400"/>
              <a:t>Самым ужасным поэт в положении России поэт считает то, что в ней </a:t>
            </a:r>
            <a:r>
              <a:rPr lang="ru-RU" altLang="ru-RU" sz="2400" i="1"/>
              <a:t>«огромное количество людей терпеливо страдает, а другое страдает, не сознавая этого»</a:t>
            </a:r>
            <a:r>
              <a:rPr lang="ru-RU" altLang="ru-RU" sz="2400"/>
              <a:t> (из разговора со славянофилом Ю. Т. Самариным).</a:t>
            </a:r>
            <a:endParaRPr lang="ru-RU" altLang="ru-RU" sz="240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72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AutoShape 8"/>
          <p:cNvSpPr>
            <a:spLocks noChangeArrowheads="1"/>
          </p:cNvSpPr>
          <p:nvPr/>
        </p:nvSpPr>
        <p:spPr bwMode="auto">
          <a:xfrm>
            <a:off x="5219700" y="4149725"/>
            <a:ext cx="3384550" cy="2016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2" name="AutoShape 6"/>
          <p:cNvSpPr>
            <a:spLocks noChangeArrowheads="1"/>
          </p:cNvSpPr>
          <p:nvPr/>
        </p:nvSpPr>
        <p:spPr bwMode="auto">
          <a:xfrm>
            <a:off x="5076825" y="1095237"/>
            <a:ext cx="3600450" cy="2232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58" name="AutoShape 2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88350" y="6237288"/>
            <a:ext cx="360363" cy="431800"/>
          </a:xfrm>
          <a:prstGeom prst="actionButtonHome">
            <a:avLst/>
          </a:prstGeom>
          <a:solidFill>
            <a:srgbClr val="FFE3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323850" y="193675"/>
            <a:ext cx="5327650" cy="637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400" dirty="0" err="1"/>
              <a:t>А.С.Пушкин</a:t>
            </a:r>
            <a:endParaRPr lang="ru-RU" altLang="ru-RU" sz="2400" dirty="0"/>
          </a:p>
          <a:p>
            <a:r>
              <a:rPr lang="ru-RU" altLang="ru-RU" sz="2400" dirty="0"/>
              <a:t>	</a:t>
            </a:r>
            <a:r>
              <a:rPr lang="ru-RU" altLang="ru-RU" sz="2400" dirty="0" smtClean="0"/>
              <a:t>***</a:t>
            </a:r>
            <a:r>
              <a:rPr lang="ru-RU" altLang="ru-RU" sz="1400" dirty="0" err="1" smtClean="0"/>
              <a:t>Изыде</a:t>
            </a:r>
            <a:r>
              <a:rPr lang="ru-RU" altLang="ru-RU" sz="1400" dirty="0" smtClean="0"/>
              <a:t> </a:t>
            </a:r>
            <a:r>
              <a:rPr lang="ru-RU" altLang="ru-RU" sz="1400" dirty="0"/>
              <a:t>сеятель </a:t>
            </a:r>
            <a:r>
              <a:rPr lang="ru-RU" altLang="ru-RU" sz="1400" dirty="0" err="1"/>
              <a:t>сеяти</a:t>
            </a:r>
            <a:r>
              <a:rPr lang="ru-RU" altLang="ru-RU" sz="1400" dirty="0"/>
              <a:t> семена своя</a:t>
            </a:r>
          </a:p>
          <a:p>
            <a:r>
              <a:rPr lang="ru-RU" altLang="ru-RU" sz="2400" dirty="0"/>
              <a:t>  Свободы сеятель пустынный,</a:t>
            </a:r>
          </a:p>
          <a:p>
            <a:r>
              <a:rPr lang="ru-RU" altLang="ru-RU" sz="2400" dirty="0"/>
              <a:t>Я вышел рано, до звезды;</a:t>
            </a:r>
          </a:p>
          <a:p>
            <a:r>
              <a:rPr lang="ru-RU" altLang="ru-RU" sz="2400" dirty="0"/>
              <a:t>Рукою чистой и безвинной</a:t>
            </a:r>
          </a:p>
          <a:p>
            <a:r>
              <a:rPr lang="ru-RU" altLang="ru-RU" sz="2400" dirty="0"/>
              <a:t>В порабощённые бразды</a:t>
            </a:r>
          </a:p>
          <a:p>
            <a:r>
              <a:rPr lang="ru-RU" altLang="ru-RU" sz="2400" dirty="0"/>
              <a:t>Бросал живительное семя – </a:t>
            </a:r>
          </a:p>
          <a:p>
            <a:r>
              <a:rPr lang="ru-RU" altLang="ru-RU" sz="2400" dirty="0"/>
              <a:t>Но потерял я только время,</a:t>
            </a:r>
          </a:p>
          <a:p>
            <a:r>
              <a:rPr lang="ru-RU" altLang="ru-RU" sz="2400" dirty="0"/>
              <a:t>Благие мысли и труды…</a:t>
            </a:r>
          </a:p>
          <a:p>
            <a:endParaRPr lang="ru-RU" altLang="ru-RU" sz="2400" dirty="0"/>
          </a:p>
          <a:p>
            <a:r>
              <a:rPr lang="ru-RU" altLang="ru-RU" sz="2400" dirty="0"/>
              <a:t> Паситесь, мирные народы!</a:t>
            </a:r>
          </a:p>
          <a:p>
            <a:r>
              <a:rPr lang="ru-RU" altLang="ru-RU" sz="2400" dirty="0"/>
              <a:t>Вас не разбудит чести клич.</a:t>
            </a:r>
          </a:p>
          <a:p>
            <a:r>
              <a:rPr lang="ru-RU" altLang="ru-RU" sz="2400" dirty="0"/>
              <a:t>К чему стадам дары свободы?</a:t>
            </a:r>
          </a:p>
          <a:p>
            <a:r>
              <a:rPr lang="ru-RU" altLang="ru-RU" sz="2400" dirty="0"/>
              <a:t>Их должно резать или стричь.</a:t>
            </a:r>
          </a:p>
          <a:p>
            <a:r>
              <a:rPr lang="ru-RU" altLang="ru-RU" sz="2400" dirty="0"/>
              <a:t>Наследство их из рода в роды</a:t>
            </a:r>
          </a:p>
          <a:p>
            <a:r>
              <a:rPr lang="ru-RU" altLang="ru-RU" sz="2400" dirty="0"/>
              <a:t>Ярмо с гремушками да бич. (1823)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076825" y="1108276"/>
            <a:ext cx="3529013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Пушкин с горечью пишет,</a:t>
            </a:r>
          </a:p>
          <a:p>
            <a:pPr algn="ctr"/>
            <a:r>
              <a:rPr lang="ru-RU" altLang="ru-RU" dirty="0"/>
              <a:t>что порабощённый народ привык к ярму и бичу,</a:t>
            </a:r>
          </a:p>
          <a:p>
            <a:pPr algn="ctr"/>
            <a:r>
              <a:rPr lang="ru-RU" altLang="ru-RU" dirty="0"/>
              <a:t>что он пока остаётся глухим </a:t>
            </a:r>
          </a:p>
          <a:p>
            <a:pPr algn="ctr"/>
            <a:r>
              <a:rPr lang="ru-RU" altLang="ru-RU" dirty="0"/>
              <a:t>к голосам, требующим свободы для него же.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5292725" y="4221163"/>
            <a:ext cx="331152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dirty="0"/>
              <a:t>У Пушкина даже более резко, чем у Лермонтова, говорится о «послушном </a:t>
            </a:r>
          </a:p>
          <a:p>
            <a:pPr algn="ctr"/>
            <a:r>
              <a:rPr lang="ru-RU" altLang="ru-RU" dirty="0"/>
              <a:t>народе», как о стаде, не умеющем ценить «дары свободы». </a:t>
            </a:r>
          </a:p>
        </p:txBody>
      </p:sp>
    </p:spTree>
    <p:extLst>
      <p:ext uri="{BB962C8B-B14F-4D97-AF65-F5344CB8AC3E}">
        <p14:creationId xmlns:p14="http://schemas.microsoft.com/office/powerpoint/2010/main" val="8299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2"/>
          <p:cNvSpPr>
            <a:spLocks noChangeArrowheads="1" noChangeShapeType="1" noTextEdit="1"/>
          </p:cNvSpPr>
          <p:nvPr/>
        </p:nvSpPr>
        <p:spPr bwMode="auto">
          <a:xfrm>
            <a:off x="1042988" y="333375"/>
            <a:ext cx="63722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"Прощай, немытая Россия..."</a:t>
            </a: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4983163" cy="337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i="1"/>
              <a:t>Прощай, немытая Россия,</a:t>
            </a:r>
          </a:p>
          <a:p>
            <a:r>
              <a:rPr lang="ru-RU" altLang="ru-RU" sz="2400" i="1"/>
              <a:t>Страна рабов, страна господ,</a:t>
            </a:r>
          </a:p>
          <a:p>
            <a:r>
              <a:rPr lang="ru-RU" altLang="ru-RU" sz="2400" i="1"/>
              <a:t>И вы, мундиры голубые,</a:t>
            </a:r>
          </a:p>
          <a:p>
            <a:r>
              <a:rPr lang="ru-RU" altLang="ru-RU" sz="2400" i="1">
                <a:solidFill>
                  <a:srgbClr val="990033"/>
                </a:solidFill>
              </a:rPr>
              <a:t>И ты, им преданный народ.</a:t>
            </a:r>
          </a:p>
          <a:p>
            <a:endParaRPr lang="ru-RU" altLang="ru-RU" sz="2400" i="1"/>
          </a:p>
          <a:p>
            <a:r>
              <a:rPr lang="ru-RU" altLang="ru-RU" sz="2400" i="1"/>
              <a:t>Быть может, за стеной Кавказа</a:t>
            </a:r>
          </a:p>
          <a:p>
            <a:r>
              <a:rPr lang="ru-RU" altLang="ru-RU" sz="2400" i="1"/>
              <a:t>Сокроюсь от твоих пашей,</a:t>
            </a:r>
          </a:p>
          <a:p>
            <a:r>
              <a:rPr lang="ru-RU" altLang="ru-RU" sz="2400" i="1"/>
              <a:t>От их всевидящего глаза,</a:t>
            </a:r>
          </a:p>
          <a:p>
            <a:r>
              <a:rPr lang="ru-RU" altLang="ru-RU" sz="2400" i="1"/>
              <a:t>От их всеслышащих ушей.</a:t>
            </a:r>
          </a:p>
        </p:txBody>
      </p:sp>
      <p:sp>
        <p:nvSpPr>
          <p:cNvPr id="33796" name="AutoShape 4"/>
          <p:cNvSpPr>
            <a:spLocks noChangeArrowheads="1"/>
          </p:cNvSpPr>
          <p:nvPr/>
        </p:nvSpPr>
        <p:spPr bwMode="auto">
          <a:xfrm>
            <a:off x="250825" y="908050"/>
            <a:ext cx="5113338" cy="3673475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 flipV="1">
            <a:off x="4572000" y="1484313"/>
            <a:ext cx="1079500" cy="865187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5364163" y="981075"/>
            <a:ext cx="360045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dirty="0"/>
              <a:t>Не обвинение слышится здесь,</a:t>
            </a:r>
          </a:p>
          <a:p>
            <a:pPr algn="ctr"/>
            <a:r>
              <a:rPr lang="ru-RU" altLang="ru-RU" sz="2400" dirty="0"/>
              <a:t>а боль и досада. </a:t>
            </a:r>
            <a:br>
              <a:rPr lang="ru-RU" altLang="ru-RU" sz="2400" dirty="0"/>
            </a:br>
            <a:r>
              <a:rPr lang="ru-RU" altLang="ru-RU" sz="2400" dirty="0" smtClean="0"/>
              <a:t>В </a:t>
            </a:r>
            <a:r>
              <a:rPr lang="ru-RU" altLang="ru-RU" sz="2400" dirty="0"/>
              <a:t>стихотворении поэт </a:t>
            </a:r>
            <a:r>
              <a:rPr lang="ru-RU" altLang="ru-RU" sz="2400" u="sng" dirty="0"/>
              <a:t>ни разу не сказал</a:t>
            </a:r>
            <a:r>
              <a:rPr lang="ru-RU" altLang="ru-RU" sz="2400" dirty="0"/>
              <a:t> слова «родина».</a:t>
            </a:r>
          </a:p>
        </p:txBody>
      </p:sp>
      <p:sp>
        <p:nvSpPr>
          <p:cNvPr id="33799" name="Text Box 7"/>
          <p:cNvSpPr txBox="1">
            <a:spLocks noChangeArrowheads="1"/>
          </p:cNvSpPr>
          <p:nvPr/>
        </p:nvSpPr>
        <p:spPr bwMode="auto">
          <a:xfrm>
            <a:off x="250825" y="4652963"/>
            <a:ext cx="8642350" cy="191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/>
              <a:t>Поэт без сожаления прощается с «официальной» Россией – </a:t>
            </a:r>
            <a:r>
              <a:rPr lang="ru-RU" altLang="ru-RU" sz="2400" u="sng"/>
              <a:t>темницей</a:t>
            </a:r>
            <a:r>
              <a:rPr lang="ru-RU" altLang="ru-RU" sz="2400"/>
              <a:t>, где ни один человек не чувствует себя свободным и каждый может подвергнуться полицейской слежке. Николаевская Россия – это </a:t>
            </a:r>
            <a:r>
              <a:rPr lang="ru-RU" altLang="ru-RU" sz="2400" u="sng"/>
              <a:t>«страна рабов, страна господ».</a:t>
            </a:r>
            <a:r>
              <a:rPr lang="ru-RU" altLang="ru-RU" sz="2400"/>
              <a:t> Она не вызывает любви и симпатии поэта.</a:t>
            </a:r>
          </a:p>
        </p:txBody>
      </p:sp>
      <p:sp>
        <p:nvSpPr>
          <p:cNvPr id="33802" name="AutoShape 10"/>
          <p:cNvSpPr>
            <a:spLocks noChangeArrowheads="1"/>
          </p:cNvSpPr>
          <p:nvPr/>
        </p:nvSpPr>
        <p:spPr bwMode="auto">
          <a:xfrm>
            <a:off x="250825" y="4652963"/>
            <a:ext cx="8642350" cy="194468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46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3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3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9" grpId="0"/>
      <p:bldP spid="3380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024744" cy="432048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«РОДИНА»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692696"/>
            <a:ext cx="7992888" cy="5760640"/>
          </a:xfrm>
          <a:solidFill>
            <a:schemeClr val="bg2"/>
          </a:solidFill>
        </p:spPr>
        <p:txBody>
          <a:bodyPr/>
          <a:lstStyle/>
          <a:p>
            <a:pPr lvl="0" indent="-342900" algn="just">
              <a:buFont typeface="Symbol"/>
              <a:buChar char=""/>
              <a:tabLst>
                <a:tab pos="457200" algn="l"/>
              </a:tabLst>
            </a:pPr>
            <a:r>
              <a:rPr lang="ru-RU" b="1" dirty="0">
                <a:latin typeface="Times New Roman"/>
                <a:ea typeface="Times New Roman"/>
                <a:cs typeface="Times New Roman"/>
              </a:rPr>
              <a:t>Какие два облика России рисует Лермонтов?  </a:t>
            </a:r>
            <a:endParaRPr lang="ru-RU" sz="2000" dirty="0">
              <a:latin typeface="Times New Roman"/>
              <a:ea typeface="Times New Roman"/>
              <a:cs typeface="Times New Roman"/>
            </a:endParaRPr>
          </a:p>
          <a:p>
            <a:r>
              <a:rPr lang="ru-RU" b="1" i="1" dirty="0" smtClean="0">
                <a:latin typeface="Times New Roman"/>
                <a:ea typeface="Times New Roman"/>
              </a:rPr>
              <a:t>Что </a:t>
            </a:r>
            <a:r>
              <a:rPr lang="ru-RU" b="1" i="1" dirty="0">
                <a:latin typeface="Times New Roman"/>
                <a:ea typeface="Times New Roman"/>
              </a:rPr>
              <a:t>же входит для Лермонтова в понятие Родина? </a:t>
            </a:r>
            <a:endParaRPr lang="ru-RU" b="1" i="1" dirty="0" smtClean="0">
              <a:latin typeface="Times New Roman"/>
              <a:ea typeface="Times New Roman"/>
            </a:endParaRPr>
          </a:p>
          <a:p>
            <a:r>
              <a:rPr lang="ru-RU" b="1" i="1" dirty="0">
                <a:latin typeface="Times New Roman"/>
                <a:ea typeface="Times New Roman"/>
              </a:rPr>
              <a:t>Что приходит на смену величественным картинам природы? 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</a:rPr>
              <a:t>Что вызывает у Лермонтова добрые, светлые чувства? На какие детали крестьянского быта он обращает внимание?</a:t>
            </a:r>
            <a:r>
              <a:rPr lang="ru-RU" dirty="0">
                <a:latin typeface="Times New Roman"/>
                <a:ea typeface="Times New Roman"/>
              </a:rPr>
              <a:t>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b="1" i="1" dirty="0">
                <a:latin typeface="Times New Roman"/>
                <a:ea typeface="Times New Roman"/>
              </a:rPr>
              <a:t>Объясните, как вы понимаете строки:</a:t>
            </a:r>
            <a:r>
              <a:rPr lang="ru-RU" dirty="0">
                <a:latin typeface="Times New Roman"/>
                <a:ea typeface="Times New Roman"/>
              </a:rPr>
              <a:t> «Дрожащие огни печальных деревень»? </a:t>
            </a:r>
            <a:endParaRPr lang="ru-RU" dirty="0" smtClean="0">
              <a:latin typeface="Times New Roman"/>
              <a:ea typeface="Times New Roman"/>
            </a:endParaRPr>
          </a:p>
          <a:p>
            <a:r>
              <a:rPr lang="ru-RU" b="1" i="1" dirty="0">
                <a:latin typeface="Times New Roman"/>
                <a:ea typeface="Times New Roman"/>
              </a:rPr>
              <a:t>Подведем итог:</a:t>
            </a:r>
            <a:r>
              <a:rPr lang="ru-RU" dirty="0">
                <a:latin typeface="Times New Roman"/>
                <a:ea typeface="Times New Roman"/>
              </a:rPr>
              <a:t> что не волнует поэта, а что он любит, в чем странность этой любви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93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484438" y="333375"/>
            <a:ext cx="3959225" cy="5746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0033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"Родина"</a:t>
            </a: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250825" y="1125538"/>
            <a:ext cx="7927975" cy="161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/>
              <a:t>Отрицая официальную николаевскую Россию, поэт</a:t>
            </a:r>
          </a:p>
          <a:p>
            <a:pPr algn="ctr"/>
            <a:r>
              <a:rPr lang="ru-RU" altLang="ru-RU" sz="2400"/>
              <a:t>обращает свой взор к другой отчизне:</a:t>
            </a:r>
          </a:p>
          <a:p>
            <a:endParaRPr lang="ru-RU" altLang="ru-RU" sz="2400"/>
          </a:p>
          <a:p>
            <a:r>
              <a:rPr lang="ru-RU" altLang="ru-RU" sz="2800" i="1">
                <a:solidFill>
                  <a:srgbClr val="990033"/>
                </a:solidFill>
              </a:rPr>
              <a:t>Люблю отчизну я, но странною любовью…</a:t>
            </a:r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4356100" y="2708275"/>
            <a:ext cx="0" cy="50323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95288" y="3357563"/>
            <a:ext cx="85883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/>
              <a:t>«У России нет прошедшего: она вся в настоящем</a:t>
            </a:r>
            <a:r>
              <a:rPr lang="ru-RU" altLang="ru-RU"/>
              <a:t> </a:t>
            </a:r>
          </a:p>
          <a:p>
            <a:pPr algn="ctr"/>
            <a:r>
              <a:rPr lang="ru-RU" altLang="ru-RU" sz="2400"/>
              <a:t>и будущем» (последняя из записей в тетради Лермонтова)</a:t>
            </a:r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250825" y="3284538"/>
            <a:ext cx="8713788" cy="935037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74625" y="4371729"/>
            <a:ext cx="800411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000" b="1" dirty="0"/>
              <a:t>Но настоящее России не удовлетворяло поэта, а надежды</a:t>
            </a:r>
          </a:p>
          <a:p>
            <a:r>
              <a:rPr lang="ru-RU" altLang="ru-RU" sz="2000" b="1" dirty="0"/>
              <a:t>на будущее были связаны  с </a:t>
            </a:r>
            <a:r>
              <a:rPr lang="ru-RU" altLang="ru-RU" sz="2000" b="1" u="sng" dirty="0"/>
              <a:t>народной Россией</a:t>
            </a:r>
            <a:r>
              <a:rPr lang="ru-RU" altLang="ru-RU" sz="2000" b="1" dirty="0"/>
              <a:t>, к ней он и</a:t>
            </a:r>
          </a:p>
          <a:p>
            <a:r>
              <a:rPr lang="ru-RU" altLang="ru-RU" sz="2000" b="1" dirty="0"/>
              <a:t>обращается в стихотворении.</a:t>
            </a:r>
          </a:p>
          <a:p>
            <a:r>
              <a:rPr lang="ru-RU" altLang="ru-RU" sz="2000" b="1" dirty="0"/>
              <a:t>	Такая любовь должна была казаться странной в то</a:t>
            </a:r>
          </a:p>
          <a:p>
            <a:r>
              <a:rPr lang="ru-RU" altLang="ru-RU" sz="2000" b="1" dirty="0"/>
              <a:t>время, когда был провозглашён казённый патриотизм, а</a:t>
            </a:r>
          </a:p>
          <a:p>
            <a:r>
              <a:rPr lang="ru-RU" altLang="ru-RU" sz="2000" b="1" dirty="0"/>
              <a:t>большинство дворян было далеко от народа.</a:t>
            </a:r>
          </a:p>
        </p:txBody>
      </p:sp>
    </p:spTree>
    <p:extLst>
      <p:ext uri="{BB962C8B-B14F-4D97-AF65-F5344CB8AC3E}">
        <p14:creationId xmlns:p14="http://schemas.microsoft.com/office/powerpoint/2010/main" val="416869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868543" y="404664"/>
            <a:ext cx="671369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i="1" dirty="0"/>
              <a:t>Люблю отчизну я, но странною любовью!</a:t>
            </a:r>
          </a:p>
          <a:p>
            <a:r>
              <a:rPr lang="ru-RU" altLang="ru-RU" sz="2400" b="1" i="1" dirty="0"/>
              <a:t>Не победит её рассудок мой.</a:t>
            </a:r>
          </a:p>
          <a:p>
            <a:r>
              <a:rPr lang="ru-RU" altLang="ru-RU" sz="2400" b="1" i="1" dirty="0"/>
              <a:t>Ни слава, купленная кровью,</a:t>
            </a:r>
          </a:p>
          <a:p>
            <a:r>
              <a:rPr lang="ru-RU" altLang="ru-RU" sz="2400" b="1" i="1" dirty="0"/>
              <a:t>Ни полный гордого доверия покой,</a:t>
            </a:r>
          </a:p>
          <a:p>
            <a:r>
              <a:rPr lang="ru-RU" altLang="ru-RU" sz="2400" b="1" i="1" dirty="0"/>
              <a:t>Ни тёмной старины заветные преданья </a:t>
            </a:r>
          </a:p>
          <a:p>
            <a:r>
              <a:rPr lang="ru-RU" altLang="ru-RU" sz="2400" b="1" i="1" dirty="0"/>
              <a:t>Не шевелят во мне отрадные мечтанья.</a:t>
            </a:r>
            <a:r>
              <a:rPr lang="ru-RU" altLang="ru-RU" b="1" dirty="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503238" y="2997200"/>
            <a:ext cx="8316912" cy="255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2000" dirty="0"/>
              <a:t>	</a:t>
            </a:r>
            <a:r>
              <a:rPr lang="ru-RU" altLang="ru-RU" sz="2000" b="1" dirty="0"/>
              <a:t>В стихотворении нет и намёка на прославление </a:t>
            </a:r>
            <a:br>
              <a:rPr lang="ru-RU" altLang="ru-RU" sz="2000" b="1" dirty="0"/>
            </a:br>
            <a:r>
              <a:rPr lang="ru-RU" altLang="ru-RU" sz="2000" b="1" dirty="0"/>
              <a:t>покорности и христианской веры: </a:t>
            </a:r>
          </a:p>
          <a:p>
            <a:pPr>
              <a:buFontTx/>
              <a:buChar char="•"/>
            </a:pPr>
            <a:r>
              <a:rPr lang="ru-RU" altLang="ru-RU" sz="2000" b="1" dirty="0"/>
              <a:t>отрицает воинскую славу, которой, по мнению </a:t>
            </a:r>
            <a:br>
              <a:rPr lang="ru-RU" altLang="ru-RU" sz="2000" b="1" dirty="0"/>
            </a:br>
            <a:r>
              <a:rPr lang="ru-RU" altLang="ru-RU" sz="2000" b="1" dirty="0"/>
              <a:t>официальных историков, обязаны царям и генералам.</a:t>
            </a:r>
          </a:p>
          <a:p>
            <a:pPr>
              <a:buFontTx/>
              <a:buChar char="•"/>
            </a:pPr>
            <a:r>
              <a:rPr lang="ru-RU" altLang="ru-RU" sz="2000" b="1" dirty="0"/>
              <a:t>отрицает «покой», достигнутый в результате </a:t>
            </a:r>
            <a:br>
              <a:rPr lang="ru-RU" altLang="ru-RU" sz="2000" b="1" dirty="0"/>
            </a:br>
            <a:r>
              <a:rPr lang="ru-RU" altLang="ru-RU" sz="2000" b="1" dirty="0"/>
              <a:t>победоносных кампаний.</a:t>
            </a:r>
          </a:p>
          <a:p>
            <a:pPr>
              <a:buFontTx/>
              <a:buChar char="•"/>
            </a:pPr>
            <a:r>
              <a:rPr lang="ru-RU" altLang="ru-RU" sz="2000" b="1" dirty="0"/>
              <a:t>отрицает «тёмную старину», как положительный идеал </a:t>
            </a:r>
            <a:br>
              <a:rPr lang="ru-RU" altLang="ru-RU" sz="2000" b="1" dirty="0"/>
            </a:br>
            <a:r>
              <a:rPr lang="ru-RU" altLang="ru-RU" sz="2000" b="1" dirty="0"/>
              <a:t>для России.</a:t>
            </a:r>
          </a:p>
        </p:txBody>
      </p:sp>
      <p:sp>
        <p:nvSpPr>
          <p:cNvPr id="17413" name="AutoShape 5"/>
          <p:cNvSpPr>
            <a:spLocks noChangeArrowheads="1"/>
          </p:cNvSpPr>
          <p:nvPr/>
        </p:nvSpPr>
        <p:spPr bwMode="auto">
          <a:xfrm>
            <a:off x="250825" y="2852738"/>
            <a:ext cx="8534400" cy="3384550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07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900113" y="188913"/>
            <a:ext cx="671369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i="1" dirty="0"/>
              <a:t>Люблю отчизну я, но странною любовью!</a:t>
            </a:r>
          </a:p>
          <a:p>
            <a:r>
              <a:rPr lang="ru-RU" altLang="ru-RU" sz="2400" b="1" i="1" dirty="0"/>
              <a:t>Не победит её рассудок мой.</a:t>
            </a:r>
          </a:p>
          <a:p>
            <a:r>
              <a:rPr lang="ru-RU" altLang="ru-RU" sz="2400" b="1" i="1" dirty="0"/>
              <a:t>Ни слава, купленная кровью,</a:t>
            </a:r>
          </a:p>
          <a:p>
            <a:r>
              <a:rPr lang="ru-RU" altLang="ru-RU" sz="2400" b="1" i="1" dirty="0"/>
              <a:t>Ни полный гордого доверия покой,</a:t>
            </a:r>
          </a:p>
          <a:p>
            <a:r>
              <a:rPr lang="ru-RU" altLang="ru-RU" sz="2400" b="1" i="1" dirty="0"/>
              <a:t>Ни тёмной старины заветные преданья </a:t>
            </a:r>
          </a:p>
          <a:p>
            <a:r>
              <a:rPr lang="ru-RU" altLang="ru-RU" sz="2400" b="1" i="1" dirty="0"/>
              <a:t>Не шевелят во мне отрадные мечтанья</a:t>
            </a:r>
            <a:r>
              <a:rPr lang="ru-RU" altLang="ru-RU" sz="2400" i="1" dirty="0"/>
              <a:t>.</a:t>
            </a:r>
            <a:r>
              <a:rPr lang="ru-RU" altLang="ru-RU" dirty="0"/>
              <a:t> </a:t>
            </a:r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23850" y="2565400"/>
            <a:ext cx="8640763" cy="228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 dirty="0"/>
              <a:t>Поэт наполняет эти понятия </a:t>
            </a:r>
            <a:br>
              <a:rPr lang="ru-RU" altLang="ru-RU" sz="2400" dirty="0"/>
            </a:br>
            <a:r>
              <a:rPr lang="ru-RU" altLang="ru-RU" sz="2400" dirty="0"/>
              <a:t>своим особым смыслом.</a:t>
            </a:r>
          </a:p>
          <a:p>
            <a:pPr algn="ctr"/>
            <a:r>
              <a:rPr lang="ru-RU" altLang="ru-RU" sz="2400" dirty="0"/>
              <a:t>Выбор слов, изобразительных средств, интонация  говорят о любви:</a:t>
            </a:r>
          </a:p>
          <a:p>
            <a:pPr algn="ctr"/>
            <a:r>
              <a:rPr lang="ru-RU" altLang="ru-RU" sz="2400" dirty="0"/>
              <a:t>   «полный </a:t>
            </a:r>
            <a:r>
              <a:rPr lang="ru-RU" altLang="ru-RU" sz="2400" dirty="0">
                <a:solidFill>
                  <a:srgbClr val="990033"/>
                </a:solidFill>
              </a:rPr>
              <a:t>гордого доверия</a:t>
            </a:r>
            <a:r>
              <a:rPr lang="ru-RU" altLang="ru-RU" sz="2400" dirty="0"/>
              <a:t> покой», «</a:t>
            </a:r>
            <a:r>
              <a:rPr lang="ru-RU" altLang="ru-RU" sz="2400" dirty="0">
                <a:solidFill>
                  <a:srgbClr val="990033"/>
                </a:solidFill>
              </a:rPr>
              <a:t>заветные</a:t>
            </a:r>
            <a:r>
              <a:rPr lang="ru-RU" altLang="ru-RU" sz="2400" dirty="0"/>
              <a:t> преданья».</a:t>
            </a:r>
          </a:p>
          <a:p>
            <a:pPr algn="ctr"/>
            <a:r>
              <a:rPr lang="ru-RU" altLang="ru-RU" sz="2400" dirty="0"/>
              <a:t>   Стих звучит торжественно и мерно</a:t>
            </a:r>
          </a:p>
        </p:txBody>
      </p:sp>
      <p:sp>
        <p:nvSpPr>
          <p:cNvPr id="34820" name="AutoShape 4"/>
          <p:cNvSpPr>
            <a:spLocks noChangeArrowheads="1"/>
          </p:cNvSpPr>
          <p:nvPr/>
        </p:nvSpPr>
        <p:spPr bwMode="auto">
          <a:xfrm>
            <a:off x="179388" y="2492375"/>
            <a:ext cx="8785225" cy="2449513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1187450" y="5229225"/>
            <a:ext cx="6624638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400"/>
              <a:t>Но всё, о чём Лермонтов здесь пишет, </a:t>
            </a:r>
            <a:br>
              <a:rPr lang="ru-RU" altLang="ru-RU" sz="2400"/>
            </a:br>
            <a:r>
              <a:rPr lang="ru-RU" altLang="ru-RU" sz="2400"/>
              <a:t>было в прошлом. </a:t>
            </a:r>
            <a:br>
              <a:rPr lang="ru-RU" altLang="ru-RU" sz="2400"/>
            </a:br>
            <a:r>
              <a:rPr lang="ru-RU" altLang="ru-RU" sz="2400"/>
              <a:t>А мысли поэта заняты будущим России. </a:t>
            </a:r>
          </a:p>
        </p:txBody>
      </p:sp>
      <p:sp>
        <p:nvSpPr>
          <p:cNvPr id="34822" name="AutoShape 6"/>
          <p:cNvSpPr>
            <a:spLocks noChangeArrowheads="1"/>
          </p:cNvSpPr>
          <p:nvPr/>
        </p:nvSpPr>
        <p:spPr bwMode="auto">
          <a:xfrm>
            <a:off x="1116013" y="5157788"/>
            <a:ext cx="6624637" cy="1368425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371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/>
      <p:bldP spid="34820" grpId="0" animBg="1"/>
      <p:bldP spid="34821" grpId="0"/>
      <p:bldP spid="3482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206589" y="583704"/>
            <a:ext cx="7880684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dirty="0"/>
              <a:t>	</a:t>
            </a:r>
            <a:r>
              <a:rPr lang="ru-RU" altLang="ru-RU" sz="2000" b="1" dirty="0"/>
              <a:t>Когда поэт думает о будущем, его надежды и</a:t>
            </a:r>
          </a:p>
          <a:p>
            <a:r>
              <a:rPr lang="ru-RU" altLang="ru-RU" sz="2000" b="1" dirty="0"/>
              <a:t>«отрадные мечтанья» связаны не с войнами и «гордым </a:t>
            </a:r>
          </a:p>
          <a:p>
            <a:r>
              <a:rPr lang="ru-RU" altLang="ru-RU" sz="2000" b="1" dirty="0"/>
              <a:t>покоем» государства, а </a:t>
            </a:r>
            <a:r>
              <a:rPr lang="ru-RU" altLang="ru-RU" sz="2000" b="1" u="sng" dirty="0"/>
              <a:t>с народом</a:t>
            </a:r>
            <a:r>
              <a:rPr lang="ru-RU" altLang="ru-RU" sz="2000" b="1" dirty="0"/>
              <a:t>. Поэт рисует дорогие </a:t>
            </a:r>
          </a:p>
          <a:p>
            <a:r>
              <a:rPr lang="ru-RU" altLang="ru-RU" sz="2000" b="1" dirty="0"/>
              <a:t>сердцу каждого русского человека картины и говорит о</a:t>
            </a:r>
          </a:p>
          <a:p>
            <a:r>
              <a:rPr lang="ru-RU" altLang="ru-RU" sz="2000" b="1" dirty="0"/>
              <a:t>любви к родной природе и простой сельской жизни: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1042988" y="2276475"/>
            <a:ext cx="7037387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i="1" dirty="0"/>
              <a:t>Но я люблю – за что не знаю сам? – </a:t>
            </a:r>
          </a:p>
          <a:p>
            <a:r>
              <a:rPr lang="ru-RU" altLang="ru-RU" sz="2400" i="1" dirty="0"/>
              <a:t>Её степей холодное молчанье,</a:t>
            </a:r>
          </a:p>
          <a:p>
            <a:r>
              <a:rPr lang="ru-RU" altLang="ru-RU" sz="2400" i="1" dirty="0"/>
              <a:t>Её лесов безбрежных колыханье,</a:t>
            </a:r>
          </a:p>
          <a:p>
            <a:r>
              <a:rPr lang="ru-RU" altLang="ru-RU" sz="2400" i="1" dirty="0"/>
              <a:t>Разливы рек её подобные морям…</a:t>
            </a:r>
          </a:p>
          <a:p>
            <a:r>
              <a:rPr lang="ru-RU" altLang="ru-RU" sz="2400" i="1" dirty="0"/>
              <a:t>Просёлочным путём люблю скакать в телеге,</a:t>
            </a:r>
          </a:p>
          <a:p>
            <a:r>
              <a:rPr lang="ru-RU" altLang="ru-RU" sz="2400" i="1" dirty="0"/>
              <a:t>И, взором медленным пронзая ночи тень,</a:t>
            </a:r>
          </a:p>
          <a:p>
            <a:r>
              <a:rPr lang="ru-RU" altLang="ru-RU" sz="2400" i="1" dirty="0"/>
              <a:t>Встречать по сторонам, вздыхая о ночлеге,</a:t>
            </a:r>
          </a:p>
          <a:p>
            <a:r>
              <a:rPr lang="ru-RU" altLang="ru-RU" sz="2400" i="1" dirty="0"/>
              <a:t>Дрожащие огни печальных деревень…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323850" y="5373688"/>
            <a:ext cx="856932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/>
              <a:t>Перед мысленным взором читателя возникает </a:t>
            </a:r>
            <a:br>
              <a:rPr lang="ru-RU" altLang="ru-RU" sz="2000" b="1" dirty="0"/>
            </a:br>
            <a:r>
              <a:rPr lang="ru-RU" altLang="ru-RU" sz="2000" b="1" dirty="0"/>
              <a:t>среднерусский пейзаж, с лесами, которые сменяются </a:t>
            </a:r>
          </a:p>
          <a:p>
            <a:pPr algn="ctr"/>
            <a:r>
              <a:rPr lang="ru-RU" altLang="ru-RU" sz="2000" b="1" dirty="0"/>
              <a:t>степями, с широкими речками, просёлочными дорогами…</a:t>
            </a:r>
          </a:p>
        </p:txBody>
      </p:sp>
      <p:sp>
        <p:nvSpPr>
          <p:cNvPr id="18438" name="AutoShape 6"/>
          <p:cNvSpPr>
            <a:spLocks noChangeArrowheads="1"/>
          </p:cNvSpPr>
          <p:nvPr/>
        </p:nvSpPr>
        <p:spPr bwMode="auto">
          <a:xfrm>
            <a:off x="179388" y="5373688"/>
            <a:ext cx="8713787" cy="12239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549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/>
      <p:bldP spid="1843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9633" y="393778"/>
            <a:ext cx="7992888" cy="100811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/>
                <a:ea typeface="Times New Roman"/>
              </a:rPr>
              <a:t>Цель: осмыслить</a:t>
            </a:r>
            <a:r>
              <a:rPr lang="ru-RU" dirty="0">
                <a:solidFill>
                  <a:schemeClr val="tx1"/>
                </a:solidFill>
                <a:latin typeface="Times New Roman"/>
                <a:ea typeface="Times New Roman"/>
              </a:rPr>
              <a:t>, как развивается  тема Родины в творчестве поэта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556792"/>
            <a:ext cx="8136904" cy="4851901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600" b="1" dirty="0" smtClean="0"/>
              <a:t>«Лермонтов – поэт русский в душе, в нем живет прошедшее и настоящее русской жизни».(В.Г. Белинский)               </a:t>
            </a:r>
          </a:p>
          <a:p>
            <a:endParaRPr lang="ru-RU" sz="3600" b="1" dirty="0"/>
          </a:p>
          <a:p>
            <a:endParaRPr lang="ru-RU" sz="3600" b="1" dirty="0"/>
          </a:p>
        </p:txBody>
      </p:sp>
    </p:spTree>
    <p:extLst>
      <p:ext uri="{BB962C8B-B14F-4D97-AF65-F5344CB8AC3E}">
        <p14:creationId xmlns:p14="http://schemas.microsoft.com/office/powerpoint/2010/main" val="201343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Text Box 3"/>
          <p:cNvSpPr txBox="1">
            <a:spLocks noChangeArrowheads="1"/>
          </p:cNvSpPr>
          <p:nvPr/>
        </p:nvSpPr>
        <p:spPr bwMode="auto">
          <a:xfrm>
            <a:off x="900112" y="548680"/>
            <a:ext cx="7037387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i="1" dirty="0"/>
              <a:t>Но я люблю – за что не знаю сам? – </a:t>
            </a:r>
          </a:p>
          <a:p>
            <a:r>
              <a:rPr lang="ru-RU" altLang="ru-RU" sz="2400" i="1" dirty="0"/>
              <a:t>Её степей холодное молчанье,</a:t>
            </a:r>
          </a:p>
          <a:p>
            <a:r>
              <a:rPr lang="ru-RU" altLang="ru-RU" sz="2400" i="1" dirty="0"/>
              <a:t>Её лесов безбрежных колыханье,</a:t>
            </a:r>
          </a:p>
          <a:p>
            <a:r>
              <a:rPr lang="ru-RU" altLang="ru-RU" sz="2400" i="1" dirty="0"/>
              <a:t>Разливы рек её подобные морям…</a:t>
            </a:r>
          </a:p>
          <a:p>
            <a:r>
              <a:rPr lang="ru-RU" altLang="ru-RU" sz="2400" i="1" dirty="0"/>
              <a:t>Просёлочным путём люблю скакать в телеге,</a:t>
            </a:r>
          </a:p>
          <a:p>
            <a:r>
              <a:rPr lang="ru-RU" altLang="ru-RU" sz="2400" i="1" dirty="0"/>
              <a:t>И, взором медленным пронзая ночи тень,</a:t>
            </a:r>
          </a:p>
          <a:p>
            <a:r>
              <a:rPr lang="ru-RU" altLang="ru-RU" sz="2400" i="1" dirty="0"/>
              <a:t>Встречать по сторонам, вздыхая о ночлеге,</a:t>
            </a:r>
          </a:p>
          <a:p>
            <a:r>
              <a:rPr lang="ru-RU" altLang="ru-RU" sz="2400" i="1" dirty="0"/>
              <a:t>Дрожащие огни печальных деревень…</a:t>
            </a:r>
          </a:p>
        </p:txBody>
      </p:sp>
      <p:sp>
        <p:nvSpPr>
          <p:cNvPr id="44036" name="Text Box 4"/>
          <p:cNvSpPr txBox="1">
            <a:spLocks noChangeArrowheads="1"/>
          </p:cNvSpPr>
          <p:nvPr/>
        </p:nvSpPr>
        <p:spPr bwMode="auto">
          <a:xfrm>
            <a:off x="323850" y="4005263"/>
            <a:ext cx="856932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2000" b="1" dirty="0"/>
              <a:t>Перед нами не мимолетный набросок, запечатлевший какое-то мгновение в жизни природы, а постепенно возникающие перед поэтом любимые картины.</a:t>
            </a:r>
            <a:br>
              <a:rPr lang="ru-RU" altLang="ru-RU" sz="2000" b="1" dirty="0"/>
            </a:br>
            <a:endParaRPr lang="ru-RU" altLang="ru-RU" sz="2000" b="1" dirty="0"/>
          </a:p>
          <a:p>
            <a:pPr algn="ctr"/>
            <a:r>
              <a:rPr lang="ru-RU" altLang="ru-RU" sz="2000" b="1" dirty="0"/>
              <a:t>Мы видим именно то, что заставляет его верить: </a:t>
            </a:r>
            <a:br>
              <a:rPr lang="ru-RU" altLang="ru-RU" sz="2000" b="1" dirty="0"/>
            </a:br>
            <a:r>
              <a:rPr lang="ru-RU" altLang="ru-RU" sz="2000" b="1" dirty="0"/>
              <a:t>«Россия вся… в будущем».</a:t>
            </a:r>
          </a:p>
        </p:txBody>
      </p:sp>
      <p:sp>
        <p:nvSpPr>
          <p:cNvPr id="44037" name="AutoShape 5"/>
          <p:cNvSpPr>
            <a:spLocks noChangeArrowheads="1"/>
          </p:cNvSpPr>
          <p:nvPr/>
        </p:nvSpPr>
        <p:spPr bwMode="auto">
          <a:xfrm>
            <a:off x="179388" y="3789363"/>
            <a:ext cx="8713787" cy="2735262"/>
          </a:xfrm>
          <a:prstGeom prst="roundRect">
            <a:avLst>
              <a:gd name="adj" fmla="val 16667"/>
            </a:avLst>
          </a:prstGeom>
          <a:noFill/>
          <a:ln w="190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807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4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4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4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4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/>
      <p:bldP spid="44036" grpId="0"/>
      <p:bldP spid="4403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-278474" y="764704"/>
            <a:ext cx="9296136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 b="1" dirty="0"/>
              <a:t>Любовь к народной России выражена в «Родине»</a:t>
            </a:r>
          </a:p>
          <a:p>
            <a:pPr algn="ctr"/>
            <a:r>
              <a:rPr lang="ru-RU" altLang="ru-RU" sz="2400" b="1" dirty="0"/>
              <a:t>просто и глубоко, без пышных восклицаний и патетики. </a:t>
            </a:r>
            <a:br>
              <a:rPr lang="ru-RU" altLang="ru-RU" sz="2400" b="1" dirty="0"/>
            </a:br>
            <a:r>
              <a:rPr lang="ru-RU" altLang="ru-RU" sz="2400" b="1" dirty="0"/>
              <a:t>Для стихотворения характерно почти полное отсутствие</a:t>
            </a:r>
          </a:p>
          <a:p>
            <a:pPr algn="ctr"/>
            <a:r>
              <a:rPr lang="ru-RU" altLang="ru-RU" sz="2400" b="1" dirty="0"/>
              <a:t>метафоричности, обычной для многих произведений </a:t>
            </a:r>
          </a:p>
          <a:p>
            <a:pPr algn="ctr"/>
            <a:r>
              <a:rPr lang="ru-RU" altLang="ru-RU" sz="2400" b="1" dirty="0"/>
              <a:t>Лермонтова.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250825" y="2781300"/>
            <a:ext cx="8569325" cy="301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400"/>
              <a:t>Н.А.Добролюбов: </a:t>
            </a:r>
            <a:r>
              <a:rPr lang="ru-RU" altLang="ru-RU" sz="2400" i="1"/>
              <a:t>«…удивительное стихотворение «Родина», в котором он становится выше всех предрассудков патриотизма и понимает любовь к Отечеству истинно, свято и разумно… Полнейшего  выражения чистой любви к народу, гуманнейшего  взгляда на жизнь нельзя требовать от русского поэта»</a:t>
            </a:r>
          </a:p>
          <a:p>
            <a:pPr algn="just"/>
            <a:r>
              <a:rPr lang="ru-RU" altLang="ru-RU" sz="2400" i="1"/>
              <a:t> (Ст. «О степени участия народности в развитии русской литературы»,  1858.)</a:t>
            </a:r>
            <a:r>
              <a:rPr lang="ru-RU" altLang="ru-RU" sz="240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867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539750" y="5445125"/>
            <a:ext cx="748347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/>
              <a:t>Тройка, выезжающая из деревни. </a:t>
            </a:r>
          </a:p>
          <a:p>
            <a:pPr algn="ctr"/>
            <a:r>
              <a:rPr lang="ru-RU" altLang="ru-RU" sz="2400"/>
              <a:t>Рисунок М. Ю. Лермонтова. Карандаш. 1832</a:t>
            </a:r>
            <a:r>
              <a:rPr lang="ru-RU" altLang="ru-RU"/>
              <a:t>–</a:t>
            </a:r>
            <a:r>
              <a:rPr lang="ru-RU" altLang="ru-RU" sz="2400"/>
              <a:t>1834. </a:t>
            </a: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684213" y="549275"/>
            <a:ext cx="7920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/>
              <a:t>Многие рисунки М.Ю.Лермонтова запечатлели "просёлочную" деревенскую Россию.</a:t>
            </a:r>
          </a:p>
        </p:txBody>
      </p:sp>
      <p:sp>
        <p:nvSpPr>
          <p:cNvPr id="37893" name="AutoShape 5"/>
          <p:cNvSpPr>
            <a:spLocks noChangeArrowheads="1"/>
          </p:cNvSpPr>
          <p:nvPr/>
        </p:nvSpPr>
        <p:spPr bwMode="auto">
          <a:xfrm>
            <a:off x="395288" y="260350"/>
            <a:ext cx="8497887" cy="6192838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3B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7895" name="Picture 7" descr="Лерм_Тройка_1832-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427163"/>
            <a:ext cx="6769100" cy="401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58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1403350" y="5157788"/>
            <a:ext cx="60848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/>
              <a:t>Пейзаж с двумя березами. </a:t>
            </a:r>
            <a:br>
              <a:rPr lang="ru-RU" altLang="ru-RU" sz="2400"/>
            </a:br>
            <a:r>
              <a:rPr lang="ru-RU" altLang="ru-RU" sz="2400"/>
              <a:t>Акварель М. Ю. Лермонтова. 1828–1832.</a:t>
            </a:r>
            <a:r>
              <a:rPr lang="ru-RU" altLang="ru-RU"/>
              <a:t> 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684213" y="549275"/>
            <a:ext cx="7920037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just"/>
            <a:r>
              <a:rPr lang="ru-RU" altLang="ru-RU" sz="2400"/>
              <a:t>Многие рисунки М.Ю.Лермонтова запечатлели "просёлочную" деревенскую Россию.</a:t>
            </a:r>
          </a:p>
        </p:txBody>
      </p:sp>
      <p:sp>
        <p:nvSpPr>
          <p:cNvPr id="39940" name="AutoShape 4"/>
          <p:cNvSpPr>
            <a:spLocks noChangeArrowheads="1"/>
          </p:cNvSpPr>
          <p:nvPr/>
        </p:nvSpPr>
        <p:spPr bwMode="auto">
          <a:xfrm>
            <a:off x="395288" y="260350"/>
            <a:ext cx="8353425" cy="59055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3B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9941" name="Picture 5" descr="Лерм_Пейзаж с двумя березами1828-18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773238"/>
            <a:ext cx="4968875" cy="327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24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403350" y="5157788"/>
            <a:ext cx="61309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ru-RU" altLang="ru-RU" sz="2400"/>
              <a:t>Пейзаж с мельницей и скачущей тройкой.</a:t>
            </a:r>
          </a:p>
          <a:p>
            <a:pPr algn="ctr"/>
            <a:r>
              <a:rPr lang="ru-RU" altLang="ru-RU" sz="2400"/>
              <a:t>Акварель М.Ю.Лермонтова. 1835.</a:t>
            </a:r>
          </a:p>
        </p:txBody>
      </p:sp>
      <p:sp>
        <p:nvSpPr>
          <p:cNvPr id="40964" name="AutoShape 4"/>
          <p:cNvSpPr>
            <a:spLocks noChangeArrowheads="1"/>
          </p:cNvSpPr>
          <p:nvPr/>
        </p:nvSpPr>
        <p:spPr bwMode="auto">
          <a:xfrm>
            <a:off x="395288" y="260350"/>
            <a:ext cx="8353425" cy="5905500"/>
          </a:xfrm>
          <a:prstGeom prst="foldedCorner">
            <a:avLst>
              <a:gd name="adj" fmla="val 12500"/>
            </a:avLst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E3B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pic>
        <p:nvPicPr>
          <p:cNvPr id="40966" name="Picture 6" descr="Лерм_ПейзСМельн183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620713"/>
            <a:ext cx="5545138" cy="439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55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 </a:t>
            </a:r>
          </a:p>
        </p:txBody>
      </p:sp>
      <p:grpSp>
        <p:nvGrpSpPr>
          <p:cNvPr id="4099" name="Group 6"/>
          <p:cNvGrpSpPr>
            <a:grpSpLocks noChangeAspect="1"/>
          </p:cNvGrpSpPr>
          <p:nvPr/>
        </p:nvGrpSpPr>
        <p:grpSpPr bwMode="auto">
          <a:xfrm>
            <a:off x="-684213" y="-747713"/>
            <a:ext cx="10188576" cy="9504363"/>
            <a:chOff x="2362" y="3381"/>
            <a:chExt cx="11333" cy="9315"/>
          </a:xfrm>
        </p:grpSpPr>
        <p:sp>
          <p:nvSpPr>
            <p:cNvPr id="4100" name="AutoShape 7"/>
            <p:cNvSpPr>
              <a:spLocks noChangeAspect="1" noChangeArrowheads="1"/>
            </p:cNvSpPr>
            <p:nvPr/>
          </p:nvSpPr>
          <p:spPr bwMode="auto">
            <a:xfrm>
              <a:off x="2362" y="3381"/>
              <a:ext cx="11333" cy="93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9pPr>
            </a:lstStyle>
            <a:p>
              <a:pPr eaLnBrk="1" hangingPunct="1"/>
              <a:endParaRPr lang="ru-RU" altLang="ru-RU"/>
            </a:p>
          </p:txBody>
        </p:sp>
        <p:sp>
          <p:nvSpPr>
            <p:cNvPr id="4101" name="Oval 8"/>
            <p:cNvSpPr>
              <a:spLocks noChangeArrowheads="1"/>
            </p:cNvSpPr>
            <p:nvPr/>
          </p:nvSpPr>
          <p:spPr bwMode="auto">
            <a:xfrm>
              <a:off x="9028" y="4866"/>
              <a:ext cx="2534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9pPr>
            </a:lstStyle>
            <a:p>
              <a:pPr eaLnBrk="1" hangingPunct="1"/>
              <a:r>
                <a:rPr lang="ru-RU" altLang="ru-RU" sz="1200" b="1">
                  <a:latin typeface="Arial" charset="0"/>
                </a:rPr>
                <a:t>Война 1812 года.</a:t>
              </a:r>
            </a:p>
            <a:p>
              <a:pPr eaLnBrk="1" hangingPunct="1"/>
              <a:r>
                <a:rPr lang="ru-RU" altLang="ru-RU" sz="1200" b="1">
                  <a:latin typeface="Arial" charset="0"/>
                </a:rPr>
                <a:t> «Два великана»  «Бородино»</a:t>
              </a:r>
              <a:endParaRPr lang="ru-RU" altLang="ru-RU">
                <a:latin typeface="Arial" charset="0"/>
              </a:endParaRPr>
            </a:p>
          </p:txBody>
        </p:sp>
        <p:sp>
          <p:nvSpPr>
            <p:cNvPr id="4102" name="Oval 9"/>
            <p:cNvSpPr>
              <a:spLocks noChangeArrowheads="1"/>
            </p:cNvSpPr>
            <p:nvPr/>
          </p:nvSpPr>
          <p:spPr bwMode="auto">
            <a:xfrm>
              <a:off x="4095" y="9051"/>
              <a:ext cx="2267" cy="13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9pPr>
            </a:lstStyle>
            <a:p>
              <a:pPr eaLnBrk="1" hangingPunct="1"/>
              <a:r>
                <a:rPr lang="ru-RU" altLang="ru-RU" sz="1200" b="1">
                  <a:latin typeface="Arial" charset="0"/>
                </a:rPr>
                <a:t>Отрывки о Москве из поэмы «Сашка» </a:t>
              </a:r>
              <a:endParaRPr lang="ru-RU" altLang="ru-RU">
                <a:latin typeface="Arial" charset="0"/>
              </a:endParaRPr>
            </a:p>
          </p:txBody>
        </p:sp>
        <p:sp>
          <p:nvSpPr>
            <p:cNvPr id="4103" name="Oval 10"/>
            <p:cNvSpPr>
              <a:spLocks noChangeArrowheads="1"/>
            </p:cNvSpPr>
            <p:nvPr/>
          </p:nvSpPr>
          <p:spPr bwMode="auto">
            <a:xfrm>
              <a:off x="3695" y="7431"/>
              <a:ext cx="1734" cy="67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9pPr>
            </a:lstStyle>
            <a:p>
              <a:pPr eaLnBrk="1" hangingPunct="1"/>
              <a:r>
                <a:rPr lang="ru-RU" altLang="ru-RU" sz="1200" b="1">
                  <a:latin typeface="Arial" charset="0"/>
                </a:rPr>
                <a:t>«Жалобы турка»</a:t>
              </a:r>
              <a:endParaRPr lang="ru-RU" altLang="ru-RU">
                <a:latin typeface="Arial" charset="0"/>
              </a:endParaRPr>
            </a:p>
          </p:txBody>
        </p:sp>
        <p:sp>
          <p:nvSpPr>
            <p:cNvPr id="4104" name="Oval 11"/>
            <p:cNvSpPr>
              <a:spLocks noChangeArrowheads="1"/>
            </p:cNvSpPr>
            <p:nvPr/>
          </p:nvSpPr>
          <p:spPr bwMode="auto">
            <a:xfrm>
              <a:off x="3962" y="4461"/>
              <a:ext cx="2000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9pPr>
            </a:lstStyle>
            <a:p>
              <a:pPr eaLnBrk="1" hangingPunct="1"/>
              <a:r>
                <a:rPr lang="ru-RU" altLang="ru-RU" sz="1000" b="1" dirty="0">
                  <a:latin typeface="Arial" charset="0"/>
                </a:rPr>
                <a:t>«Прекрасны вы, поля земли родной»</a:t>
              </a:r>
            </a:p>
          </p:txBody>
        </p:sp>
        <p:sp>
          <p:nvSpPr>
            <p:cNvPr id="4105" name="Oval 12"/>
            <p:cNvSpPr>
              <a:spLocks noChangeArrowheads="1"/>
            </p:cNvSpPr>
            <p:nvPr/>
          </p:nvSpPr>
          <p:spPr bwMode="auto">
            <a:xfrm>
              <a:off x="6095" y="4866"/>
              <a:ext cx="1733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9pPr>
            </a:lstStyle>
            <a:p>
              <a:pPr eaLnBrk="1" hangingPunct="1"/>
              <a:r>
                <a:rPr lang="ru-RU" altLang="ru-RU" sz="1200" b="1">
                  <a:latin typeface="Arial" charset="0"/>
                </a:rPr>
                <a:t>«Монолог»</a:t>
              </a:r>
              <a:endParaRPr lang="ru-RU" altLang="ru-RU">
                <a:latin typeface="Arial" charset="0"/>
              </a:endParaRPr>
            </a:p>
          </p:txBody>
        </p:sp>
        <p:sp>
          <p:nvSpPr>
            <p:cNvPr id="4106" name="Oval 13"/>
            <p:cNvSpPr>
              <a:spLocks noChangeArrowheads="1"/>
            </p:cNvSpPr>
            <p:nvPr/>
          </p:nvSpPr>
          <p:spPr bwMode="auto">
            <a:xfrm>
              <a:off x="8895" y="9186"/>
              <a:ext cx="2400" cy="12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9pPr>
            </a:lstStyle>
            <a:p>
              <a:pPr eaLnBrk="1" hangingPunct="1"/>
              <a:r>
                <a:rPr lang="ru-RU" altLang="ru-RU" sz="1200" b="1">
                  <a:latin typeface="Arial" charset="0"/>
                </a:rPr>
                <a:t>«Когда волнуется желтеющая нива…»</a:t>
              </a:r>
              <a:endParaRPr lang="ru-RU" altLang="ru-RU">
                <a:latin typeface="Arial" charset="0"/>
              </a:endParaRPr>
            </a:p>
          </p:txBody>
        </p:sp>
        <p:sp>
          <p:nvSpPr>
            <p:cNvPr id="4107" name="Oval 14"/>
            <p:cNvSpPr>
              <a:spLocks noChangeArrowheads="1"/>
            </p:cNvSpPr>
            <p:nvPr/>
          </p:nvSpPr>
          <p:spPr bwMode="auto">
            <a:xfrm>
              <a:off x="11428" y="8916"/>
              <a:ext cx="1734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9pPr>
            </a:lstStyle>
            <a:p>
              <a:pPr eaLnBrk="1" hangingPunct="1"/>
              <a:r>
                <a:rPr lang="ru-RU" altLang="ru-RU" sz="1200" b="1">
                  <a:latin typeface="Arial" charset="0"/>
                </a:rPr>
                <a:t>«Родина»</a:t>
              </a:r>
              <a:endParaRPr lang="ru-RU" altLang="ru-RU">
                <a:latin typeface="Arial" charset="0"/>
              </a:endParaRPr>
            </a:p>
          </p:txBody>
        </p:sp>
        <p:sp>
          <p:nvSpPr>
            <p:cNvPr id="4108" name="Oval 15"/>
            <p:cNvSpPr>
              <a:spLocks noChangeArrowheads="1"/>
            </p:cNvSpPr>
            <p:nvPr/>
          </p:nvSpPr>
          <p:spPr bwMode="auto">
            <a:xfrm>
              <a:off x="10628" y="6081"/>
              <a:ext cx="2533" cy="1215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9pPr>
            </a:lstStyle>
            <a:p>
              <a:pPr eaLnBrk="1" hangingPunct="1"/>
              <a:r>
                <a:rPr lang="ru-RU" altLang="ru-RU" sz="1200" b="1">
                  <a:latin typeface="Arial" charset="0"/>
                </a:rPr>
                <a:t>«Прощай, немытая Россия»</a:t>
              </a:r>
              <a:endParaRPr lang="ru-RU" altLang="ru-RU">
                <a:latin typeface="Arial" charset="0"/>
              </a:endParaRPr>
            </a:p>
          </p:txBody>
        </p:sp>
        <p:sp>
          <p:nvSpPr>
            <p:cNvPr id="4109" name="Oval 16"/>
            <p:cNvSpPr>
              <a:spLocks noChangeArrowheads="1"/>
            </p:cNvSpPr>
            <p:nvPr/>
          </p:nvSpPr>
          <p:spPr bwMode="auto">
            <a:xfrm>
              <a:off x="6229" y="7296"/>
              <a:ext cx="2933" cy="216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9pPr>
            </a:lstStyle>
            <a:p>
              <a:pPr eaLnBrk="1" hangingPunct="1"/>
              <a:r>
                <a:rPr lang="ru-RU" altLang="ru-RU" sz="1400" b="1">
                  <a:latin typeface="Arial" charset="0"/>
                </a:rPr>
                <a:t>Родина – тема лермонтовской лирики, развивающаяся на протяжении всего творчества</a:t>
              </a:r>
            </a:p>
            <a:p>
              <a:pPr eaLnBrk="1" hangingPunct="1"/>
              <a:endParaRPr lang="ru-RU" altLang="ru-RU">
                <a:latin typeface="Arial" charset="0"/>
              </a:endParaRPr>
            </a:p>
          </p:txBody>
        </p:sp>
        <p:sp>
          <p:nvSpPr>
            <p:cNvPr id="4110" name="Line 17"/>
            <p:cNvSpPr>
              <a:spLocks noChangeShapeType="1"/>
            </p:cNvSpPr>
            <p:nvPr/>
          </p:nvSpPr>
          <p:spPr bwMode="auto">
            <a:xfrm>
              <a:off x="6362" y="932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1" name="Line 18"/>
            <p:cNvSpPr>
              <a:spLocks noChangeShapeType="1"/>
            </p:cNvSpPr>
            <p:nvPr/>
          </p:nvSpPr>
          <p:spPr bwMode="auto">
            <a:xfrm>
              <a:off x="6362" y="932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2" name="Line 19"/>
            <p:cNvSpPr>
              <a:spLocks noChangeShapeType="1"/>
            </p:cNvSpPr>
            <p:nvPr/>
          </p:nvSpPr>
          <p:spPr bwMode="auto">
            <a:xfrm flipV="1">
              <a:off x="5295" y="8781"/>
              <a:ext cx="1067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3" name="Line 20"/>
            <p:cNvSpPr>
              <a:spLocks noChangeShapeType="1"/>
            </p:cNvSpPr>
            <p:nvPr/>
          </p:nvSpPr>
          <p:spPr bwMode="auto">
            <a:xfrm flipH="1">
              <a:off x="4629" y="7026"/>
              <a:ext cx="666" cy="40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4" name="Line 21"/>
            <p:cNvSpPr>
              <a:spLocks noChangeShapeType="1"/>
            </p:cNvSpPr>
            <p:nvPr/>
          </p:nvSpPr>
          <p:spPr bwMode="auto">
            <a:xfrm>
              <a:off x="4762" y="5541"/>
              <a:ext cx="933" cy="67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5" name="Line 22"/>
            <p:cNvSpPr>
              <a:spLocks noChangeShapeType="1"/>
            </p:cNvSpPr>
            <p:nvPr/>
          </p:nvSpPr>
          <p:spPr bwMode="auto">
            <a:xfrm flipH="1">
              <a:off x="6362" y="5811"/>
              <a:ext cx="133" cy="81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6" name="Line 23"/>
            <p:cNvSpPr>
              <a:spLocks noChangeShapeType="1"/>
            </p:cNvSpPr>
            <p:nvPr/>
          </p:nvSpPr>
          <p:spPr bwMode="auto">
            <a:xfrm>
              <a:off x="6629" y="7026"/>
              <a:ext cx="800" cy="27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7" name="Line 24"/>
            <p:cNvSpPr>
              <a:spLocks noChangeShapeType="1"/>
            </p:cNvSpPr>
            <p:nvPr/>
          </p:nvSpPr>
          <p:spPr bwMode="auto">
            <a:xfrm flipH="1">
              <a:off x="8495" y="5811"/>
              <a:ext cx="2267" cy="162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8" name="Line 25"/>
            <p:cNvSpPr>
              <a:spLocks noChangeShapeType="1"/>
            </p:cNvSpPr>
            <p:nvPr/>
          </p:nvSpPr>
          <p:spPr bwMode="auto">
            <a:xfrm>
              <a:off x="9162" y="8511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19" name="Line 26"/>
            <p:cNvSpPr>
              <a:spLocks noChangeShapeType="1"/>
            </p:cNvSpPr>
            <p:nvPr/>
          </p:nvSpPr>
          <p:spPr bwMode="auto">
            <a:xfrm>
              <a:off x="8895" y="8106"/>
              <a:ext cx="800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0" name="Line 27"/>
            <p:cNvSpPr>
              <a:spLocks noChangeShapeType="1"/>
            </p:cNvSpPr>
            <p:nvPr/>
          </p:nvSpPr>
          <p:spPr bwMode="auto">
            <a:xfrm>
              <a:off x="12095" y="7836"/>
              <a:ext cx="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1" name="Line 28"/>
            <p:cNvSpPr>
              <a:spLocks noChangeShapeType="1"/>
            </p:cNvSpPr>
            <p:nvPr/>
          </p:nvSpPr>
          <p:spPr bwMode="auto">
            <a:xfrm flipH="1">
              <a:off x="11695" y="7566"/>
              <a:ext cx="800" cy="94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2" name="Line 29"/>
            <p:cNvSpPr>
              <a:spLocks noChangeShapeType="1"/>
            </p:cNvSpPr>
            <p:nvPr/>
          </p:nvSpPr>
          <p:spPr bwMode="auto">
            <a:xfrm>
              <a:off x="11695" y="8646"/>
              <a:ext cx="667" cy="27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3" name="Line 30"/>
            <p:cNvSpPr>
              <a:spLocks noChangeShapeType="1"/>
            </p:cNvSpPr>
            <p:nvPr/>
          </p:nvSpPr>
          <p:spPr bwMode="auto">
            <a:xfrm flipH="1">
              <a:off x="10628" y="8646"/>
              <a:ext cx="1067" cy="5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124" name="Oval 31"/>
            <p:cNvSpPr>
              <a:spLocks noChangeArrowheads="1"/>
            </p:cNvSpPr>
            <p:nvPr/>
          </p:nvSpPr>
          <p:spPr bwMode="auto">
            <a:xfrm>
              <a:off x="5215" y="6216"/>
              <a:ext cx="1467" cy="108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9pPr>
            </a:lstStyle>
            <a:p>
              <a:pPr eaLnBrk="1" hangingPunct="1"/>
              <a:r>
                <a:rPr lang="ru-RU" altLang="ru-RU" sz="1400" b="1">
                  <a:latin typeface="Arial" charset="0"/>
                </a:rPr>
                <a:t>Раннее творчество</a:t>
              </a:r>
              <a:endParaRPr lang="ru-RU" altLang="ru-RU">
                <a:latin typeface="Arial" charset="0"/>
              </a:endParaRPr>
            </a:p>
          </p:txBody>
        </p:sp>
        <p:sp>
          <p:nvSpPr>
            <p:cNvPr id="4125" name="Oval 32"/>
            <p:cNvSpPr>
              <a:spLocks noChangeArrowheads="1"/>
            </p:cNvSpPr>
            <p:nvPr/>
          </p:nvSpPr>
          <p:spPr bwMode="auto">
            <a:xfrm>
              <a:off x="9562" y="7566"/>
              <a:ext cx="2400" cy="1350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_FuturicaBs" pitchFamily="34" charset="-5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_FuturicaBs" pitchFamily="34" charset="-52"/>
                </a:defRPr>
              </a:lvl9pPr>
            </a:lstStyle>
            <a:p>
              <a:pPr eaLnBrk="1" hangingPunct="1"/>
              <a:r>
                <a:rPr lang="ru-RU" altLang="ru-RU" sz="1400" b="1">
                  <a:latin typeface="Arial" charset="0"/>
                </a:rPr>
                <a:t>Завершение темы Родины</a:t>
              </a:r>
              <a:endParaRPr lang="ru-RU" altLang="ru-RU"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994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4356100" y="0"/>
            <a:ext cx="3744913" cy="1412875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9pPr>
          </a:lstStyle>
          <a:p>
            <a:pPr eaLnBrk="1" hangingPunct="1"/>
            <a:r>
              <a:rPr lang="ru-RU" altLang="ru-RU" sz="1200" b="1">
                <a:latin typeface="Arial" charset="0"/>
              </a:rPr>
              <a:t>Война 1812 года.</a:t>
            </a:r>
          </a:p>
          <a:p>
            <a:pPr eaLnBrk="1" hangingPunct="1"/>
            <a:r>
              <a:rPr lang="ru-RU" altLang="ru-RU" sz="1200" b="1">
                <a:latin typeface="Arial" charset="0"/>
              </a:rPr>
              <a:t> «Два великана»  «Бородино»</a:t>
            </a:r>
          </a:p>
          <a:p>
            <a:pPr eaLnBrk="1" hangingPunct="1"/>
            <a:r>
              <a:rPr lang="ru-RU" altLang="ru-RU" sz="1200" b="1">
                <a:solidFill>
                  <a:srgbClr val="990000"/>
                </a:solidFill>
                <a:latin typeface="Arial" charset="0"/>
              </a:rPr>
              <a:t>Вера в Родину, в родной народ. Воспевание отваги и доблести русских воинов</a:t>
            </a:r>
            <a:endParaRPr lang="ru-RU" altLang="ru-RU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250825" y="4652963"/>
            <a:ext cx="2987675" cy="1728787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9pPr>
          </a:lstStyle>
          <a:p>
            <a:pPr eaLnBrk="1" hangingPunct="1"/>
            <a:r>
              <a:rPr lang="ru-RU" altLang="ru-RU" sz="1400" b="1">
                <a:latin typeface="Arial" charset="0"/>
              </a:rPr>
              <a:t>Отрывки о Москве из поэмы «Сашка»</a:t>
            </a:r>
          </a:p>
          <a:p>
            <a:pPr eaLnBrk="1" hangingPunct="1"/>
            <a:endParaRPr lang="ru-RU" altLang="ru-RU" sz="1400" b="1">
              <a:latin typeface="Arial" charset="0"/>
            </a:endParaRPr>
          </a:p>
          <a:p>
            <a:pPr eaLnBrk="1" hangingPunct="1"/>
            <a:r>
              <a:rPr lang="ru-RU" altLang="ru-RU" sz="1400" b="1" i="1">
                <a:solidFill>
                  <a:srgbClr val="990000"/>
                </a:solidFill>
                <a:latin typeface="Arial" charset="0"/>
              </a:rPr>
              <a:t>Любовь к Москве</a:t>
            </a:r>
            <a:r>
              <a:rPr lang="ru-RU" altLang="ru-RU" sz="1400" b="1">
                <a:solidFill>
                  <a:srgbClr val="990000"/>
                </a:solidFill>
                <a:latin typeface="Arial" charset="0"/>
              </a:rPr>
              <a:t> </a:t>
            </a:r>
            <a:endParaRPr lang="ru-RU" altLang="ru-RU" sz="1400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 rot="-1673285">
            <a:off x="0" y="276225"/>
            <a:ext cx="2559050" cy="12954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9pPr>
          </a:lstStyle>
          <a:p>
            <a:pPr eaLnBrk="1" hangingPunct="1"/>
            <a:r>
              <a:rPr lang="ru-RU" altLang="ru-RU" sz="1200">
                <a:latin typeface="Arial" charset="0"/>
              </a:rPr>
              <a:t>«</a:t>
            </a:r>
            <a:r>
              <a:rPr lang="ru-RU" altLang="ru-RU" sz="1200" b="1">
                <a:latin typeface="Arial" charset="0"/>
              </a:rPr>
              <a:t>Прекрасны вы, поля земли родной»</a:t>
            </a:r>
          </a:p>
          <a:p>
            <a:pPr eaLnBrk="1" hangingPunct="1"/>
            <a:r>
              <a:rPr lang="ru-RU" altLang="ru-RU" sz="1200" b="1" i="1">
                <a:solidFill>
                  <a:srgbClr val="990000"/>
                </a:solidFill>
                <a:latin typeface="Arial" charset="0"/>
              </a:rPr>
              <a:t>Любовь к Родине и снова ощущение дисгармонии</a:t>
            </a:r>
            <a:endParaRPr lang="ru-RU" altLang="ru-RU" i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 rot="2221748">
            <a:off x="2439988" y="773113"/>
            <a:ext cx="2936875" cy="1144587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9pPr>
          </a:lstStyle>
          <a:p>
            <a:pPr eaLnBrk="1" hangingPunct="1"/>
            <a:r>
              <a:rPr lang="ru-RU" altLang="ru-RU" sz="1200" b="1">
                <a:latin typeface="Arial" charset="0"/>
              </a:rPr>
              <a:t>«</a:t>
            </a:r>
            <a:r>
              <a:rPr lang="ru-RU" altLang="ru-RU" sz="1200" b="1" i="1">
                <a:latin typeface="Arial" charset="0"/>
              </a:rPr>
              <a:t>Монолог»</a:t>
            </a:r>
          </a:p>
          <a:p>
            <a:pPr eaLnBrk="1" hangingPunct="1"/>
            <a:endParaRPr lang="ru-RU" altLang="ru-RU" sz="1200" b="1" i="1">
              <a:latin typeface="Arial" charset="0"/>
            </a:endParaRPr>
          </a:p>
          <a:p>
            <a:pPr eaLnBrk="1" hangingPunct="1"/>
            <a:r>
              <a:rPr lang="ru-RU" altLang="ru-RU" sz="1200" i="1">
                <a:solidFill>
                  <a:srgbClr val="990000"/>
                </a:solidFill>
                <a:latin typeface="Arial" charset="0"/>
              </a:rPr>
              <a:t>Ощущение  дисгармонии</a:t>
            </a:r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3563938" y="5084763"/>
            <a:ext cx="3673475" cy="1773237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9pPr>
          </a:lstStyle>
          <a:p>
            <a:pPr eaLnBrk="1" hangingPunct="1"/>
            <a:r>
              <a:rPr lang="ru-RU" altLang="ru-RU" sz="1400" b="1">
                <a:latin typeface="Arial" charset="0"/>
              </a:rPr>
              <a:t>«Когда волнуется желтеющая нива…»</a:t>
            </a:r>
          </a:p>
          <a:p>
            <a:pPr eaLnBrk="1" hangingPunct="1"/>
            <a:r>
              <a:rPr lang="ru-RU" altLang="ru-RU" sz="1400" b="1" i="1">
                <a:solidFill>
                  <a:srgbClr val="990000"/>
                </a:solidFill>
                <a:latin typeface="Arial" charset="0"/>
              </a:rPr>
              <a:t>Чувство гармонии с природой</a:t>
            </a:r>
            <a:endParaRPr lang="ru-RU" altLang="ru-RU" sz="1400" i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127" name="Oval 69"/>
          <p:cNvSpPr>
            <a:spLocks noChangeArrowheads="1"/>
          </p:cNvSpPr>
          <p:nvPr/>
        </p:nvSpPr>
        <p:spPr bwMode="auto">
          <a:xfrm>
            <a:off x="2627313" y="2636838"/>
            <a:ext cx="2514600" cy="18288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9pPr>
          </a:lstStyle>
          <a:p>
            <a:pPr eaLnBrk="1" hangingPunct="1"/>
            <a:r>
              <a:rPr lang="ru-RU" altLang="ru-RU" sz="1400" b="1">
                <a:latin typeface="Arial" charset="0"/>
              </a:rPr>
              <a:t>Родина – тема лермонтовской лирики, развивающаяся на протяжении всего творчества</a:t>
            </a:r>
          </a:p>
          <a:p>
            <a:pPr eaLnBrk="1" hangingPunct="1"/>
            <a:endParaRPr lang="ru-RU" altLang="ru-RU">
              <a:latin typeface="Arial" charset="0"/>
            </a:endParaRPr>
          </a:p>
        </p:txBody>
      </p:sp>
      <p:sp>
        <p:nvSpPr>
          <p:cNvPr id="5128" name="Line 70"/>
          <p:cNvSpPr>
            <a:spLocks noChangeShapeType="1"/>
          </p:cNvSpPr>
          <p:nvPr/>
        </p:nvSpPr>
        <p:spPr bwMode="auto">
          <a:xfrm>
            <a:off x="3101975" y="4927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29" name="Line 71"/>
          <p:cNvSpPr>
            <a:spLocks noChangeShapeType="1"/>
          </p:cNvSpPr>
          <p:nvPr/>
        </p:nvSpPr>
        <p:spPr bwMode="auto">
          <a:xfrm>
            <a:off x="3101975" y="49276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0" name="Line 72"/>
          <p:cNvSpPr>
            <a:spLocks noChangeShapeType="1"/>
          </p:cNvSpPr>
          <p:nvPr/>
        </p:nvSpPr>
        <p:spPr bwMode="auto">
          <a:xfrm flipV="1">
            <a:off x="2187575" y="4221163"/>
            <a:ext cx="728663" cy="4778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1" name="Line 73"/>
          <p:cNvSpPr>
            <a:spLocks noChangeShapeType="1"/>
          </p:cNvSpPr>
          <p:nvPr/>
        </p:nvSpPr>
        <p:spPr bwMode="auto">
          <a:xfrm flipH="1">
            <a:off x="1331913" y="2492375"/>
            <a:ext cx="431800" cy="2159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2" name="Line 74"/>
          <p:cNvSpPr>
            <a:spLocks noChangeShapeType="1"/>
          </p:cNvSpPr>
          <p:nvPr/>
        </p:nvSpPr>
        <p:spPr bwMode="auto">
          <a:xfrm>
            <a:off x="1763713" y="1412875"/>
            <a:ext cx="215900" cy="2873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3" name="Line 75"/>
          <p:cNvSpPr>
            <a:spLocks noChangeShapeType="1"/>
          </p:cNvSpPr>
          <p:nvPr/>
        </p:nvSpPr>
        <p:spPr bwMode="auto">
          <a:xfrm flipH="1">
            <a:off x="2700338" y="1341438"/>
            <a:ext cx="546100" cy="431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4" name="Line 76"/>
          <p:cNvSpPr>
            <a:spLocks noChangeShapeType="1"/>
          </p:cNvSpPr>
          <p:nvPr/>
        </p:nvSpPr>
        <p:spPr bwMode="auto">
          <a:xfrm>
            <a:off x="2411413" y="2492375"/>
            <a:ext cx="431800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5" name="Line 77"/>
          <p:cNvSpPr>
            <a:spLocks noChangeShapeType="1"/>
          </p:cNvSpPr>
          <p:nvPr/>
        </p:nvSpPr>
        <p:spPr bwMode="auto">
          <a:xfrm flipH="1">
            <a:off x="4787900" y="1341438"/>
            <a:ext cx="1152525" cy="15113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6" name="Line 78"/>
          <p:cNvSpPr>
            <a:spLocks noChangeShapeType="1"/>
          </p:cNvSpPr>
          <p:nvPr/>
        </p:nvSpPr>
        <p:spPr bwMode="auto">
          <a:xfrm>
            <a:off x="5502275" y="42418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7" name="Line 79"/>
          <p:cNvSpPr>
            <a:spLocks noChangeShapeType="1"/>
          </p:cNvSpPr>
          <p:nvPr/>
        </p:nvSpPr>
        <p:spPr bwMode="auto">
          <a:xfrm>
            <a:off x="5003800" y="3716338"/>
            <a:ext cx="4318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8" name="Line 80"/>
          <p:cNvSpPr>
            <a:spLocks noChangeShapeType="1"/>
          </p:cNvSpPr>
          <p:nvPr/>
        </p:nvSpPr>
        <p:spPr bwMode="auto">
          <a:xfrm>
            <a:off x="8016875" y="3670300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39" name="Line 81"/>
          <p:cNvSpPr>
            <a:spLocks noChangeShapeType="1"/>
          </p:cNvSpPr>
          <p:nvPr/>
        </p:nvSpPr>
        <p:spPr bwMode="auto">
          <a:xfrm flipH="1">
            <a:off x="7308850" y="2708275"/>
            <a:ext cx="685800" cy="8001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0" name="Line 82"/>
          <p:cNvSpPr>
            <a:spLocks noChangeShapeType="1"/>
          </p:cNvSpPr>
          <p:nvPr/>
        </p:nvSpPr>
        <p:spPr bwMode="auto">
          <a:xfrm>
            <a:off x="7380288" y="4076700"/>
            <a:ext cx="571500" cy="228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1" name="Line 83"/>
          <p:cNvSpPr>
            <a:spLocks noChangeShapeType="1"/>
          </p:cNvSpPr>
          <p:nvPr/>
        </p:nvSpPr>
        <p:spPr bwMode="auto">
          <a:xfrm flipH="1">
            <a:off x="6084888" y="4437063"/>
            <a:ext cx="431800" cy="7207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142" name="Oval 84"/>
          <p:cNvSpPr>
            <a:spLocks noChangeArrowheads="1"/>
          </p:cNvSpPr>
          <p:nvPr/>
        </p:nvSpPr>
        <p:spPr bwMode="auto">
          <a:xfrm>
            <a:off x="1547813" y="1773238"/>
            <a:ext cx="17272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9pPr>
          </a:lstStyle>
          <a:p>
            <a:pPr eaLnBrk="1" hangingPunct="1"/>
            <a:r>
              <a:rPr lang="ru-RU" altLang="ru-RU" sz="1400" b="1">
                <a:latin typeface="Arial" charset="0"/>
              </a:rPr>
              <a:t>Раннее творчество</a:t>
            </a:r>
            <a:endParaRPr lang="ru-RU" altLang="ru-RU">
              <a:latin typeface="Arial" charset="0"/>
            </a:endParaRPr>
          </a:p>
        </p:txBody>
      </p:sp>
      <p:sp>
        <p:nvSpPr>
          <p:cNvPr id="5143" name="Oval 85"/>
          <p:cNvSpPr>
            <a:spLocks noChangeArrowheads="1"/>
          </p:cNvSpPr>
          <p:nvPr/>
        </p:nvSpPr>
        <p:spPr bwMode="auto">
          <a:xfrm>
            <a:off x="5435600" y="3284538"/>
            <a:ext cx="2449513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9pPr>
          </a:lstStyle>
          <a:p>
            <a:pPr eaLnBrk="1" hangingPunct="1"/>
            <a:r>
              <a:rPr lang="ru-RU" altLang="ru-RU" sz="1400" b="1">
                <a:latin typeface="Arial" charset="0"/>
              </a:rPr>
              <a:t>Завершение темы Родины</a:t>
            </a:r>
            <a:endParaRPr lang="ru-RU" altLang="ru-RU">
              <a:latin typeface="Arial" charset="0"/>
            </a:endParaRPr>
          </a:p>
        </p:txBody>
      </p:sp>
      <p:sp>
        <p:nvSpPr>
          <p:cNvPr id="5206" name="Oval 86"/>
          <p:cNvSpPr>
            <a:spLocks noChangeArrowheads="1"/>
          </p:cNvSpPr>
          <p:nvPr/>
        </p:nvSpPr>
        <p:spPr bwMode="auto">
          <a:xfrm>
            <a:off x="5940425" y="1341438"/>
            <a:ext cx="3203575" cy="14605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9pPr>
          </a:lstStyle>
          <a:p>
            <a:pPr eaLnBrk="1" hangingPunct="1"/>
            <a:r>
              <a:rPr lang="ru-RU" altLang="ru-RU" sz="1200" b="1">
                <a:latin typeface="Arial" charset="0"/>
              </a:rPr>
              <a:t>«Прощай, немытая Россия»</a:t>
            </a:r>
          </a:p>
          <a:p>
            <a:pPr eaLnBrk="1" hangingPunct="1"/>
            <a:endParaRPr lang="ru-RU" altLang="ru-RU" sz="1200" b="1">
              <a:latin typeface="Arial" charset="0"/>
            </a:endParaRPr>
          </a:p>
          <a:p>
            <a:pPr eaLnBrk="1" hangingPunct="1"/>
            <a:r>
              <a:rPr lang="ru-RU" altLang="ru-RU" sz="1200" b="1">
                <a:solidFill>
                  <a:srgbClr val="990000"/>
                </a:solidFill>
                <a:latin typeface="Arial" charset="0"/>
              </a:rPr>
              <a:t>Презрение к стране рабов, стране господ</a:t>
            </a:r>
          </a:p>
        </p:txBody>
      </p:sp>
      <p:sp>
        <p:nvSpPr>
          <p:cNvPr id="5207" name="Oval 87"/>
          <p:cNvSpPr>
            <a:spLocks noChangeArrowheads="1"/>
          </p:cNvSpPr>
          <p:nvPr/>
        </p:nvSpPr>
        <p:spPr bwMode="auto">
          <a:xfrm>
            <a:off x="6372225" y="4365625"/>
            <a:ext cx="2771775" cy="1079500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9pPr>
          </a:lstStyle>
          <a:p>
            <a:pPr eaLnBrk="1" hangingPunct="1"/>
            <a:r>
              <a:rPr lang="ru-RU" altLang="ru-RU" sz="1200" b="1">
                <a:latin typeface="Arial" charset="0"/>
              </a:rPr>
              <a:t>«Родина»</a:t>
            </a:r>
          </a:p>
          <a:p>
            <a:pPr eaLnBrk="1" hangingPunct="1"/>
            <a:endParaRPr lang="ru-RU" altLang="ru-RU" sz="1200" b="1">
              <a:latin typeface="Arial" charset="0"/>
            </a:endParaRPr>
          </a:p>
          <a:p>
            <a:pPr eaLnBrk="1" hangingPunct="1"/>
            <a:r>
              <a:rPr lang="ru-RU" altLang="ru-RU" sz="1200" b="1" i="1">
                <a:solidFill>
                  <a:srgbClr val="990000"/>
                </a:solidFill>
                <a:latin typeface="Arial" charset="0"/>
              </a:rPr>
              <a:t>Признание в любви</a:t>
            </a:r>
          </a:p>
          <a:p>
            <a:pPr eaLnBrk="1" hangingPunct="1"/>
            <a:r>
              <a:rPr lang="ru-RU" altLang="ru-RU" sz="1200" b="1" i="1">
                <a:solidFill>
                  <a:srgbClr val="990000"/>
                </a:solidFill>
                <a:latin typeface="Arial" charset="0"/>
              </a:rPr>
              <a:t>Любовь странная</a:t>
            </a:r>
            <a:endParaRPr lang="ru-RU" altLang="ru-RU" i="1">
              <a:solidFill>
                <a:srgbClr val="990000"/>
              </a:solidFill>
              <a:latin typeface="Arial" charset="0"/>
            </a:endParaRPr>
          </a:p>
        </p:txBody>
      </p:sp>
      <p:sp>
        <p:nvSpPr>
          <p:cNvPr id="5235" name="Oval 115"/>
          <p:cNvSpPr>
            <a:spLocks noChangeArrowheads="1"/>
          </p:cNvSpPr>
          <p:nvPr/>
        </p:nvSpPr>
        <p:spPr bwMode="auto">
          <a:xfrm>
            <a:off x="0" y="2708275"/>
            <a:ext cx="2484438" cy="1223963"/>
          </a:xfrm>
          <a:prstGeom prst="ellipse">
            <a:avLst/>
          </a:prstGeom>
          <a:solidFill>
            <a:srgbClr val="CCEC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_FuturicaBs" pitchFamily="34" charset="-5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_FuturicaBs" pitchFamily="34" charset="-52"/>
              </a:defRPr>
            </a:lvl9pPr>
          </a:lstStyle>
          <a:p>
            <a:pPr eaLnBrk="1" hangingPunct="1"/>
            <a:r>
              <a:rPr lang="ru-RU" altLang="ru-RU" sz="1200" b="1">
                <a:latin typeface="Arial" charset="0"/>
              </a:rPr>
              <a:t>«Жалобы турка»</a:t>
            </a:r>
          </a:p>
          <a:p>
            <a:pPr eaLnBrk="1" hangingPunct="1"/>
            <a:r>
              <a:rPr lang="ru-RU" altLang="ru-RU" sz="1200" b="1" i="1">
                <a:solidFill>
                  <a:srgbClr val="990000"/>
                </a:solidFill>
                <a:latin typeface="Arial" charset="0"/>
              </a:rPr>
              <a:t>Отрицание России «где стонет человек от рабства</a:t>
            </a:r>
            <a:endParaRPr lang="ru-RU" altLang="ru-RU" i="1">
              <a:solidFill>
                <a:srgbClr val="99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78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5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5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5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5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51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5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5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5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5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5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5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5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4" dur="80"/>
                                        <p:tgtEl>
                                          <p:spTgt spid="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5" dur="80"/>
                                        <p:tgtEl>
                                          <p:spTgt spid="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80"/>
                                        <p:tgtEl>
                                          <p:spTgt spid="52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5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5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51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7560840" cy="5760640"/>
          </a:xfrm>
          <a:prstGeom prst="rect">
            <a:avLst/>
          </a:prstGeom>
          <a:solidFill>
            <a:schemeClr val="bg2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9775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gelkrlist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352928" cy="1143000"/>
          </a:xfrm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rgbClr val="D6648D"/>
                </a:solidFill>
                <a:latin typeface="Snap ITC" pitchFamily="82" charset="0"/>
              </a:rPr>
              <a:t>Работа с опорной схемой «Дума»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96752"/>
            <a:ext cx="8496944" cy="54006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sz="2400" b="1" dirty="0" smtClean="0">
                <a:solidFill>
                  <a:schemeClr val="tx1"/>
                </a:solidFill>
              </a:rPr>
              <a:t>Судьба поколения 30-х годов в лирике Лермонтова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Узко литературный                               Историко-культурная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контекст                                                   перспектива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ru-RU" b="1" dirty="0" smtClean="0">
              <a:solidFill>
                <a:schemeClr val="tx1"/>
              </a:solidFill>
              <a:latin typeface="Monotype Corsiva" pitchFamily="66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Общий романтический                           Расцвет творчества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конфликт Мечты и                                Лермонтова приходится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Реальности                                                на эпоху «безвременья»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                            (</a:t>
            </a:r>
            <a:r>
              <a:rPr lang="ru-RU" b="1" dirty="0" err="1" smtClean="0">
                <a:solidFill>
                  <a:schemeClr val="tx1"/>
                </a:solidFill>
                <a:latin typeface="Monotype Corsiva" pitchFamily="66" charset="0"/>
              </a:rPr>
              <a:t>А.И.Герцен</a:t>
            </a: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), это ощущается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  <a:latin typeface="Monotype Corsiva" pitchFamily="66" charset="0"/>
              </a:rPr>
              <a:t>                                                                  поэтом как личная трагедия</a:t>
            </a:r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H="1">
            <a:off x="2339975" y="1916113"/>
            <a:ext cx="1871663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4284663" y="1916113"/>
            <a:ext cx="1582737" cy="5762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1763713" y="3213100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6227763" y="3141663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238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51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51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51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51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 animBg="1"/>
      <p:bldP spid="5126" grpId="0" animBg="1"/>
      <p:bldP spid="5127" grpId="0" animBg="1"/>
      <p:bldP spid="512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 descr="gelkrlist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75"/>
            <a:ext cx="9144000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>
                <a:solidFill>
                  <a:schemeClr val="bg2"/>
                </a:solidFill>
              </a:rPr>
              <a:t>Анализ стихотворения «Дума»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00200"/>
            <a:ext cx="8784976" cy="5141168"/>
          </a:xfrm>
          <a:solidFill>
            <a:srgbClr val="92D05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sz="3600" b="1" dirty="0" smtClean="0">
                <a:solidFill>
                  <a:schemeClr val="hlink"/>
                </a:solidFill>
                <a:latin typeface="Snap ITC" pitchFamily="82" charset="0"/>
              </a:rPr>
              <a:t>    </a:t>
            </a:r>
            <a:r>
              <a:rPr lang="ru-RU" sz="3600" b="1" dirty="0" smtClean="0">
                <a:solidFill>
                  <a:schemeClr val="bg1"/>
                </a:solidFill>
                <a:latin typeface="Snap ITC" pitchFamily="82" charset="0"/>
              </a:rPr>
              <a:t>Задание: составить цитатную характеристику поколения.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«Богаты… ошибками отцов»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«К добру и злу постыдно равнодушны»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«Перед опасностью… малодушны»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«Перед </a:t>
            </a:r>
            <a:r>
              <a:rPr lang="ru-RU" sz="2800" b="1" dirty="0" err="1" smtClean="0">
                <a:solidFill>
                  <a:schemeClr val="bg1"/>
                </a:solidFill>
                <a:latin typeface="Monotype Corsiva" pitchFamily="66" charset="0"/>
              </a:rPr>
              <a:t>властию</a:t>
            </a: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… рабы»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«Иссушили ум наукою бесплодной»</a:t>
            </a:r>
          </a:p>
          <a:p>
            <a:pPr eaLnBrk="1" hangingPunct="1">
              <a:defRPr/>
            </a:pPr>
            <a:r>
              <a:rPr lang="ru-RU" sz="2800" b="1" dirty="0" smtClean="0">
                <a:solidFill>
                  <a:schemeClr val="bg1"/>
                </a:solidFill>
                <a:latin typeface="Monotype Corsiva" pitchFamily="66" charset="0"/>
              </a:rPr>
              <a:t>«И ненавидим мы, и любим мы случайно»</a:t>
            </a:r>
          </a:p>
        </p:txBody>
      </p:sp>
    </p:spTree>
    <p:extLst>
      <p:ext uri="{BB962C8B-B14F-4D97-AF65-F5344CB8AC3E}">
        <p14:creationId xmlns:p14="http://schemas.microsoft.com/office/powerpoint/2010/main" val="1143783302"/>
      </p:ext>
    </p:extLst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7024744" cy="64807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       Стихи о родине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412776"/>
            <a:ext cx="7560840" cy="4779893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buNone/>
            </a:pPr>
            <a:r>
              <a:rPr lang="ru-RU" sz="3200" spc="-60" dirty="0" smtClean="0">
                <a:latin typeface="Times New Roman"/>
                <a:ea typeface="Times New Roman"/>
              </a:rPr>
              <a:t> </a:t>
            </a:r>
            <a:r>
              <a:rPr lang="ru-RU" altLang="ru-RU" sz="3200" dirty="0" smtClean="0">
                <a:latin typeface="Times New Roman" pitchFamily="18" charset="0"/>
              </a:rPr>
              <a:t>«</a:t>
            </a:r>
            <a:r>
              <a:rPr lang="ru-RU" altLang="ru-RU" sz="3200" dirty="0">
                <a:latin typeface="Times New Roman" pitchFamily="18" charset="0"/>
              </a:rPr>
              <a:t>Бородино»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3200" dirty="0">
                <a:latin typeface="Times New Roman" pitchFamily="18" charset="0"/>
              </a:rPr>
              <a:t>«Два великана»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3200" dirty="0">
                <a:latin typeface="Times New Roman" pitchFamily="18" charset="0"/>
              </a:rPr>
              <a:t>«Жалобы турка»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3200" dirty="0" smtClean="0">
                <a:latin typeface="Times New Roman" pitchFamily="18" charset="0"/>
              </a:rPr>
              <a:t>«</a:t>
            </a:r>
            <a:r>
              <a:rPr lang="ru-RU" altLang="ru-RU" sz="3200" dirty="0">
                <a:latin typeface="Times New Roman" pitchFamily="18" charset="0"/>
              </a:rPr>
              <a:t>Прощай, немытая Россия»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sz="3200" dirty="0" smtClean="0">
                <a:latin typeface="Times New Roman" pitchFamily="18" charset="0"/>
              </a:rPr>
              <a:t> </a:t>
            </a:r>
            <a:r>
              <a:rPr lang="ru-RU" altLang="ru-RU" sz="3200" dirty="0">
                <a:latin typeface="Times New Roman" pitchFamily="18" charset="0"/>
              </a:rPr>
              <a:t>«Родина»</a:t>
            </a:r>
          </a:p>
          <a:p>
            <a:pPr algn="ctr">
              <a:spcBef>
                <a:spcPct val="0"/>
              </a:spcBef>
              <a:buNone/>
            </a:pPr>
            <a:endParaRPr lang="ru-RU" altLang="ru-RU" sz="3200" dirty="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14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«Дума»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92D05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/>
              <a:t>Поэта огорчает то, что многие его современники живут « ошибками отцов и поздним их умом ». </a:t>
            </a:r>
          </a:p>
        </p:txBody>
      </p:sp>
    </p:spTree>
    <p:extLst>
      <p:ext uri="{BB962C8B-B14F-4D97-AF65-F5344CB8AC3E}">
        <p14:creationId xmlns:p14="http://schemas.microsoft.com/office/powerpoint/2010/main" val="29288950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404664"/>
            <a:ext cx="7024744" cy="1143000"/>
          </a:xfrm>
          <a:solidFill>
            <a:srgbClr val="92D05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«Дума»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25144"/>
          </a:xfrm>
          <a:solidFill>
            <a:srgbClr val="92D050"/>
          </a:solidFill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В самом начале стихотворения автор высказывает свои общие суждения о поколении 30х годов: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Печально и гляжу на наше поколенье!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Его грядущее - иль пусто, иль темно,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Меж тем, под бременем познанья и сомненья,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2800" b="1" dirty="0" smtClean="0">
                <a:solidFill>
                  <a:schemeClr val="tx1"/>
                </a:solidFill>
              </a:rPr>
              <a:t> В бездействии состарится оно. </a:t>
            </a:r>
          </a:p>
        </p:txBody>
      </p:sp>
    </p:spTree>
    <p:extLst>
      <p:ext uri="{BB962C8B-B14F-4D97-AF65-F5344CB8AC3E}">
        <p14:creationId xmlns:p14="http://schemas.microsoft.com/office/powerpoint/2010/main" val="2819391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24744" cy="1143000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«Дума»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916832"/>
            <a:ext cx="7488832" cy="4464496"/>
          </a:xfrm>
          <a:solidFill>
            <a:srgbClr val="92D050"/>
          </a:solidFill>
        </p:spPr>
        <p:txBody>
          <a:bodyPr>
            <a:normAutofit/>
          </a:bodyPr>
          <a:lstStyle/>
          <a:p>
            <a:pPr lvl="0" indent="-342900" fontAlgn="base">
              <a:spcAft>
                <a:spcPct val="0"/>
              </a:spcAft>
              <a:buClr>
                <a:srgbClr val="FFCC66"/>
              </a:buClr>
              <a:buSzPct val="80000"/>
              <a:buFont typeface="Wingdings" pitchFamily="2" charset="2"/>
              <a:buChar char="n"/>
              <a:defRPr/>
            </a:pPr>
            <a:r>
              <a:rPr lang="ru-RU" sz="32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С горечью и болью поэт говорит о том, что у его современников нет ни высоких сильных чувств, ни прочных привязанностей, ни твердых убеждений. Стихотворение заканчивается убийственным выводом, подготовленным всем ходом авторских рассуждений</a:t>
            </a:r>
            <a:r>
              <a:rPr lang="ru-RU" sz="32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/>
              </a:rPr>
              <a:t>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504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«Дума»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Толпой угрюмою и скоро позабытой,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Над миром мы пройдем без шума и следа,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Не бросивши векам ни мысли плодовитой,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dirty="0" smtClean="0">
                <a:solidFill>
                  <a:schemeClr val="tx1"/>
                </a:solidFill>
              </a:rPr>
              <a:t> Ни гением начатого труда. </a:t>
            </a:r>
          </a:p>
        </p:txBody>
      </p:sp>
    </p:spTree>
    <p:extLst>
      <p:ext uri="{BB962C8B-B14F-4D97-AF65-F5344CB8AC3E}">
        <p14:creationId xmlns:p14="http://schemas.microsoft.com/office/powerpoint/2010/main" val="27268821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«Дума»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Значит, эти люди не оставили после себе следа, новых открытий, добрых дел, они прожили пустую, бездумную, ветреную жизнь, и из-за этого они не удостоятся никакой награды от своих потомков. </a:t>
            </a:r>
          </a:p>
          <a:p>
            <a:pPr eaLnBrk="1" hangingPunct="1">
              <a:defRPr/>
            </a:pPr>
            <a:endParaRPr lang="ru-RU" b="1" dirty="0" smtClean="0"/>
          </a:p>
        </p:txBody>
      </p:sp>
    </p:spTree>
    <p:extLst>
      <p:ext uri="{BB962C8B-B14F-4D97-AF65-F5344CB8AC3E}">
        <p14:creationId xmlns:p14="http://schemas.microsoft.com/office/powerpoint/2010/main" val="20451194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dirty="0" smtClean="0">
                <a:solidFill>
                  <a:schemeClr val="tx1"/>
                </a:solidFill>
              </a:rPr>
              <a:t>«Дума»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Лермонтов и негодует и грустит одновременно. Автор выступает от лица прогрессивной интеллигенции, которая не хотела мириться с николаевским режимом, но при сложившихся обстоятельствах ничего не могла предпринять. </a:t>
            </a:r>
          </a:p>
        </p:txBody>
      </p:sp>
    </p:spTree>
    <p:extLst>
      <p:ext uri="{BB962C8B-B14F-4D97-AF65-F5344CB8AC3E}">
        <p14:creationId xmlns:p14="http://schemas.microsoft.com/office/powerpoint/2010/main" val="2817045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«Дума»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Как поэт пристально ни всматривался в окружавшее его общество , стараясь найти людей способных вывести отечество из кризиса , его усилия были тщетны . Таких людей он не нашел . Лермонтов пишет стихотворения , в которых слышится тоска о нравственной силе ушедших поколений . </a:t>
            </a:r>
          </a:p>
        </p:txBody>
      </p:sp>
    </p:spTree>
    <p:extLst>
      <p:ext uri="{BB962C8B-B14F-4D97-AF65-F5344CB8AC3E}">
        <p14:creationId xmlns:p14="http://schemas.microsoft.com/office/powerpoint/2010/main" val="18743356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«Дума»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lvl="0">
              <a:buClr>
                <a:srgbClr val="94C600"/>
              </a:buClr>
              <a:defRPr/>
            </a:pPr>
            <a:r>
              <a:rPr lang="ru-RU" sz="4000" b="1" dirty="0">
                <a:solidFill>
                  <a:schemeClr val="tx1"/>
                </a:solidFill>
                <a:latin typeface="Snap ITC" pitchFamily="82" charset="0"/>
              </a:rPr>
              <a:t>Какая жизнь - такое поколенье?</a:t>
            </a:r>
          </a:p>
          <a:p>
            <a:pPr lvl="0">
              <a:buClr>
                <a:srgbClr val="94C600"/>
              </a:buClr>
              <a:defRPr/>
            </a:pPr>
            <a:r>
              <a:rPr lang="ru-RU" sz="4000" b="1" dirty="0">
                <a:solidFill>
                  <a:schemeClr val="tx1"/>
                </a:solidFill>
                <a:latin typeface="Snap ITC" pitchFamily="82" charset="0"/>
              </a:rPr>
              <a:t>Относит ли себя лирический герой к этому поколению?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40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/>
          <a:lstStyle/>
          <a:p>
            <a:pPr algn="ctr" eaLnBrk="1" hangingPunct="1">
              <a:defRPr/>
            </a:pPr>
            <a:r>
              <a:rPr lang="ru-RU" b="1" dirty="0" smtClean="0">
                <a:solidFill>
                  <a:schemeClr val="tx1"/>
                </a:solidFill>
              </a:rPr>
              <a:t>«Дума»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043492" y="2323652"/>
            <a:ext cx="6777317" cy="4057676"/>
          </a:xfrm>
          <a:solidFill>
            <a:srgbClr val="92D050"/>
          </a:solidFill>
        </p:spPr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Как поэт пристально ни всматривался в окружавшее его общество , стараясь найти людей способных вывести отечество из кризиса , его усилия были тщетны . Таких людей он не нашел . Лермонтов пишет стихотворения , в которых слышится тоска о нравственной силе ушедших поколений . </a:t>
            </a:r>
          </a:p>
        </p:txBody>
      </p:sp>
    </p:spTree>
    <p:extLst>
      <p:ext uri="{BB962C8B-B14F-4D97-AF65-F5344CB8AC3E}">
        <p14:creationId xmlns:p14="http://schemas.microsoft.com/office/powerpoint/2010/main" val="21783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2"/>
          </a:solidFill>
        </p:spPr>
        <p:txBody>
          <a:bodyPr/>
          <a:lstStyle/>
          <a:p>
            <a:r>
              <a:rPr lang="ru-RU" b="1" dirty="0">
                <a:solidFill>
                  <a:srgbClr val="D6648D"/>
                </a:solidFill>
                <a:latin typeface="Snap ITC" pitchFamily="82" charset="0"/>
              </a:rPr>
              <a:t>Вывод</a:t>
            </a:r>
            <a:r>
              <a:rPr lang="ru-RU" dirty="0">
                <a:solidFill>
                  <a:srgbClr val="D6648D"/>
                </a:solidFill>
              </a:rPr>
              <a:t> </a:t>
            </a:r>
            <a:r>
              <a:rPr lang="ru-RU" dirty="0" smtClean="0">
                <a:solidFill>
                  <a:srgbClr val="D6648D"/>
                </a:solidFill>
              </a:rPr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bg2"/>
          </a:solidFill>
        </p:spPr>
        <p:txBody>
          <a:bodyPr/>
          <a:lstStyle/>
          <a:p>
            <a:pPr lvl="0">
              <a:buClr>
                <a:srgbClr val="94C600"/>
              </a:buClr>
              <a:buNone/>
              <a:defRPr/>
            </a:pPr>
            <a:r>
              <a:rPr lang="ru-RU" b="1" dirty="0">
                <a:solidFill>
                  <a:prstClr val="black"/>
                </a:solidFill>
              </a:rPr>
              <a:t> </a:t>
            </a:r>
            <a:r>
              <a:rPr lang="ru-RU" b="1" dirty="0">
                <a:solidFill>
                  <a:prstClr val="black"/>
                </a:solidFill>
                <a:latin typeface="Monotype Corsiva" pitchFamily="66" charset="0"/>
              </a:rPr>
              <a:t>Самым страшным врагом своего времени Лермонтов считал мертвую душу, сонную волю и рабскую психологию.</a:t>
            </a:r>
          </a:p>
          <a:p>
            <a:pPr lvl="0">
              <a:buClr>
                <a:srgbClr val="94C600"/>
              </a:buClr>
              <a:buNone/>
              <a:defRPr/>
            </a:pPr>
            <a:r>
              <a:rPr lang="ru-RU" b="1" dirty="0">
                <a:solidFill>
                  <a:prstClr val="black"/>
                </a:solidFill>
                <a:latin typeface="Monotype Corsiva" pitchFamily="66" charset="0"/>
              </a:rPr>
              <a:t>         Гражданский пафос «Думы» не вызывает сомнения, и в ней есть внутренняя перекличка не только с сокровенными раздумьями лирического героя о себе, но и с произведениями открытого социального протеста.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6145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80920" cy="1791072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Какие общественно-политические вопросы волнуют современников М.Ю. Лермонтова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276872"/>
            <a:ext cx="8280920" cy="4104456"/>
          </a:xfrm>
          <a:solidFill>
            <a:schemeClr val="bg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ru-RU" sz="3200" b="1" dirty="0" smtClean="0"/>
              <a:t>Война 1812 года</a:t>
            </a:r>
          </a:p>
          <a:p>
            <a:r>
              <a:rPr lang="ru-RU" sz="3200" b="1" dirty="0" smtClean="0"/>
              <a:t>Восстание декабристов</a:t>
            </a:r>
          </a:p>
          <a:p>
            <a:pPr marL="68580" indent="0">
              <a:buNone/>
            </a:pPr>
            <a:r>
              <a:rPr lang="ru-RU" sz="3200" b="1" dirty="0" smtClean="0"/>
              <a:t> - Чем закончились? Почему?</a:t>
            </a:r>
          </a:p>
          <a:p>
            <a:pPr marL="68580" indent="0">
              <a:buNone/>
            </a:pPr>
            <a:endParaRPr lang="ru-RU" sz="3200" b="1" dirty="0" smtClean="0"/>
          </a:p>
          <a:p>
            <a:r>
              <a:rPr lang="ru-RU" sz="3200" b="1" dirty="0" smtClean="0"/>
              <a:t>Нет связи с народом. Углубился разрыв между Россией народной и официальной.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3484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024744" cy="720080"/>
          </a:xfrm>
          <a:solidFill>
            <a:schemeClr val="bg2"/>
          </a:solidFill>
        </p:spPr>
        <p:txBody>
          <a:bodyPr/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96752"/>
            <a:ext cx="7488948" cy="5256584"/>
          </a:xfrm>
          <a:solidFill>
            <a:schemeClr val="bg2"/>
          </a:solidFill>
        </p:spPr>
        <p:txBody>
          <a:bodyPr/>
          <a:lstStyle/>
          <a:p>
            <a:pPr lvl="0" indent="-342900" algn="just">
              <a:lnSpc>
                <a:spcPts val="1080"/>
              </a:lnSpc>
              <a:spcBef>
                <a:spcPts val="25"/>
              </a:spcBef>
              <a:buFont typeface="+mj-lt"/>
              <a:buAutoNum type="arabicPeriod"/>
              <a:tabLst>
                <a:tab pos="494030" algn="l"/>
              </a:tabLst>
            </a:pPr>
            <a:endParaRPr lang="ru-RU" b="1" spc="-55" dirty="0" smtClean="0">
              <a:latin typeface="Times New Roman"/>
              <a:ea typeface="Times New Roman"/>
            </a:endParaRPr>
          </a:p>
          <a:p>
            <a:pPr lvl="0" indent="-342900" algn="just">
              <a:lnSpc>
                <a:spcPts val="1080"/>
              </a:lnSpc>
              <a:spcBef>
                <a:spcPts val="25"/>
              </a:spcBef>
              <a:buFont typeface="+mj-lt"/>
              <a:buAutoNum type="arabicPeriod"/>
              <a:tabLst>
                <a:tab pos="494030" algn="l"/>
              </a:tabLst>
            </a:pPr>
            <a:r>
              <a:rPr lang="ru-RU" b="1" spc="-55" dirty="0" smtClean="0">
                <a:latin typeface="Times New Roman"/>
                <a:ea typeface="Times New Roman"/>
              </a:rPr>
              <a:t>1.Родина </a:t>
            </a:r>
            <a:r>
              <a:rPr lang="ru-RU" b="1" spc="-55" dirty="0">
                <a:latin typeface="Times New Roman"/>
                <a:ea typeface="Times New Roman"/>
              </a:rPr>
              <a:t>— земля, давшая жизнь и страдание </a:t>
            </a:r>
            <a:endParaRPr lang="ru-RU" b="1" spc="-55" dirty="0" smtClean="0">
              <a:latin typeface="Times New Roman"/>
              <a:ea typeface="Times New Roman"/>
            </a:endParaRPr>
          </a:p>
          <a:p>
            <a:pPr lvl="0" indent="-342900" algn="just">
              <a:lnSpc>
                <a:spcPts val="1080"/>
              </a:lnSpc>
              <a:spcBef>
                <a:spcPts val="25"/>
              </a:spcBef>
              <a:buFont typeface="+mj-lt"/>
              <a:buAutoNum type="arabicPeriod"/>
              <a:tabLst>
                <a:tab pos="494030" algn="l"/>
              </a:tabLst>
            </a:pPr>
            <a:endParaRPr lang="ru-RU" b="1" spc="-55" dirty="0">
              <a:latin typeface="Times New Roman"/>
              <a:ea typeface="Times New Roman"/>
            </a:endParaRPr>
          </a:p>
          <a:p>
            <a:pPr lvl="0" indent="-342900" algn="just">
              <a:lnSpc>
                <a:spcPts val="1080"/>
              </a:lnSpc>
              <a:spcBef>
                <a:spcPts val="25"/>
              </a:spcBef>
              <a:buFont typeface="+mj-lt"/>
              <a:buAutoNum type="arabicPeriod"/>
              <a:tabLst>
                <a:tab pos="494030" algn="l"/>
              </a:tabLst>
            </a:pPr>
            <a:r>
              <a:rPr lang="ru-RU" b="1" spc="-55" dirty="0" smtClean="0">
                <a:latin typeface="Times New Roman"/>
                <a:ea typeface="Times New Roman"/>
              </a:rPr>
              <a:t>- </a:t>
            </a:r>
            <a:r>
              <a:rPr lang="ru-RU" b="1" spc="-55" dirty="0">
                <a:latin typeface="Times New Roman"/>
                <a:ea typeface="Times New Roman"/>
              </a:rPr>
              <a:t>«Смерть» </a:t>
            </a:r>
            <a:endParaRPr lang="ru-RU" sz="2000" b="1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spc="-55" dirty="0">
                <a:latin typeface="Times New Roman"/>
                <a:ea typeface="Times New Roman"/>
              </a:rPr>
              <a:t>			</a:t>
            </a:r>
            <a:r>
              <a:rPr lang="ru-RU" b="1" i="1" spc="-55" dirty="0">
                <a:latin typeface="Times New Roman"/>
                <a:ea typeface="Times New Roman"/>
              </a:rPr>
              <a:t>Оборвана цепь жизни </a:t>
            </a:r>
            <a:r>
              <a:rPr lang="ru-RU" b="1" i="1" spc="-55" dirty="0" smtClean="0">
                <a:latin typeface="Times New Roman"/>
                <a:ea typeface="Times New Roman"/>
              </a:rPr>
              <a:t>молодой</a:t>
            </a: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000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spc="-55" dirty="0">
                <a:latin typeface="Times New Roman"/>
                <a:ea typeface="Times New Roman"/>
              </a:rPr>
              <a:t>			…пора домой </a:t>
            </a:r>
            <a:r>
              <a:rPr lang="ru-RU" b="1" i="1" spc="-55" dirty="0" smtClean="0">
                <a:latin typeface="Times New Roman"/>
                <a:ea typeface="Times New Roman"/>
              </a:rPr>
              <a:t>…</a:t>
            </a: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000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000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spc="-55" dirty="0">
                <a:latin typeface="Times New Roman"/>
                <a:ea typeface="Times New Roman"/>
              </a:rPr>
              <a:t>			Пора туда, где будущего </a:t>
            </a:r>
            <a:r>
              <a:rPr lang="ru-RU" b="1" i="1" spc="-55" dirty="0" smtClean="0">
                <a:latin typeface="Times New Roman"/>
                <a:ea typeface="Times New Roman"/>
              </a:rPr>
              <a:t>нет</a:t>
            </a: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spc="-55" dirty="0" smtClean="0">
                <a:latin typeface="Times New Roman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spc="-55" dirty="0">
                <a:latin typeface="Times New Roman"/>
                <a:ea typeface="Times New Roman"/>
              </a:rPr>
              <a:t>			Ни прошлого, ни вечности, ни </a:t>
            </a:r>
            <a:r>
              <a:rPr lang="ru-RU" b="1" i="1" spc="-55" dirty="0" smtClean="0">
                <a:latin typeface="Times New Roman"/>
                <a:ea typeface="Times New Roman"/>
              </a:rPr>
              <a:t>лет</a:t>
            </a: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spc="-55" dirty="0" smtClean="0">
                <a:latin typeface="Times New Roman"/>
                <a:ea typeface="Times New Roman"/>
              </a:rPr>
              <a:t>.</a:t>
            </a:r>
            <a:endParaRPr lang="ru-RU" sz="2000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spc="-55" dirty="0">
                <a:latin typeface="Times New Roman"/>
                <a:ea typeface="Times New Roman"/>
              </a:rPr>
              <a:t>			Ни горьких слез, ни славы, </a:t>
            </a:r>
            <a:r>
              <a:rPr lang="ru-RU" b="1" i="1" spc="-55" dirty="0" smtClean="0">
                <a:latin typeface="Times New Roman"/>
                <a:ea typeface="Times New Roman"/>
              </a:rPr>
              <a:t>ни </a:t>
            </a:r>
            <a:r>
              <a:rPr lang="ru-RU" b="1" i="1" spc="-55" dirty="0" err="1" smtClean="0">
                <a:latin typeface="Times New Roman"/>
                <a:ea typeface="Times New Roman"/>
              </a:rPr>
              <a:t>честей</a:t>
            </a:r>
            <a:r>
              <a:rPr lang="ru-RU" spc="-55" dirty="0" smtClean="0">
                <a:latin typeface="Times New Roman"/>
                <a:ea typeface="Times New Roman"/>
              </a:rPr>
              <a:t>…</a:t>
            </a: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000" spc="-55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000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lvl="0" indent="-342900" algn="just">
              <a:lnSpc>
                <a:spcPts val="1080"/>
              </a:lnSpc>
              <a:spcBef>
                <a:spcPts val="50"/>
              </a:spcBef>
              <a:buFont typeface="+mj-lt"/>
              <a:buAutoNum type="arabicPeriod"/>
              <a:tabLst>
                <a:tab pos="494030" algn="l"/>
              </a:tabLst>
            </a:pPr>
            <a:r>
              <a:rPr lang="ru-RU" b="1" spc="-50" dirty="0" smtClean="0">
                <a:latin typeface="Times New Roman"/>
                <a:ea typeface="Times New Roman"/>
              </a:rPr>
              <a:t>2.Ощущение </a:t>
            </a:r>
            <a:r>
              <a:rPr lang="ru-RU" b="1" spc="-50" dirty="0">
                <a:latin typeface="Times New Roman"/>
                <a:ea typeface="Times New Roman"/>
              </a:rPr>
              <a:t>дисгармонии - «Монолог</a:t>
            </a:r>
            <a:r>
              <a:rPr lang="ru-RU" b="1" spc="-50" dirty="0" smtClean="0">
                <a:latin typeface="Times New Roman"/>
                <a:ea typeface="Times New Roman"/>
              </a:rPr>
              <a:t>»</a:t>
            </a:r>
          </a:p>
          <a:p>
            <a:pPr lvl="0" indent="-342900" algn="just">
              <a:lnSpc>
                <a:spcPts val="1080"/>
              </a:lnSpc>
              <a:spcBef>
                <a:spcPts val="50"/>
              </a:spcBef>
              <a:buFont typeface="+mj-lt"/>
              <a:buAutoNum type="arabicPeriod"/>
              <a:tabLst>
                <a:tab pos="494030" algn="l"/>
              </a:tabLst>
            </a:pPr>
            <a:endParaRPr lang="ru-RU" sz="2000" b="1" dirty="0">
              <a:latin typeface="Times New Roman"/>
              <a:ea typeface="Times New Roman"/>
            </a:endParaRPr>
          </a:p>
          <a:p>
            <a:pPr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spc="-50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spc="-50" dirty="0">
                <a:latin typeface="Times New Roman"/>
                <a:ea typeface="Times New Roman"/>
              </a:rPr>
              <a:t>			</a:t>
            </a:r>
            <a:r>
              <a:rPr lang="ru-RU" b="1" i="1" spc="-50" dirty="0">
                <a:latin typeface="Times New Roman"/>
                <a:ea typeface="Times New Roman"/>
              </a:rPr>
              <a:t>К чему глубокие познанья, жажда славы</a:t>
            </a:r>
            <a:r>
              <a:rPr lang="ru-RU" b="1" i="1" spc="-50" dirty="0" smtClean="0">
                <a:latin typeface="Times New Roman"/>
                <a:ea typeface="Times New Roman"/>
              </a:rPr>
              <a:t>,</a:t>
            </a:r>
          </a:p>
          <a:p>
            <a:pPr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spc="-50" dirty="0">
                <a:latin typeface="Times New Roman"/>
                <a:ea typeface="Times New Roman"/>
              </a:rPr>
              <a:t>			Талант и пылкая любовь свободы</a:t>
            </a:r>
            <a:r>
              <a:rPr lang="ru-RU" b="1" i="1" spc="-50" dirty="0" smtClean="0">
                <a:latin typeface="Times New Roman"/>
                <a:ea typeface="Times New Roman"/>
              </a:rPr>
              <a:t>,</a:t>
            </a:r>
          </a:p>
          <a:p>
            <a:pPr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spc="-50" dirty="0">
                <a:latin typeface="Times New Roman"/>
                <a:ea typeface="Times New Roman"/>
              </a:rPr>
              <a:t>			Когда мы их употребить не можем.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spc="-50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spc="-50" dirty="0">
                <a:latin typeface="Times New Roman"/>
                <a:ea typeface="Times New Roman"/>
              </a:rPr>
              <a:t>			……………………………………………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861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45719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476672"/>
            <a:ext cx="7776864" cy="5832648"/>
          </a:xfrm>
          <a:solidFill>
            <a:schemeClr val="bg2"/>
          </a:solidFill>
        </p:spPr>
        <p:txBody>
          <a:bodyPr>
            <a:normAutofit/>
          </a:bodyPr>
          <a:lstStyle/>
          <a:p>
            <a:pPr lvl="0" indent="-342900" algn="just">
              <a:lnSpc>
                <a:spcPts val="1080"/>
              </a:lnSpc>
              <a:spcBef>
                <a:spcPts val="25"/>
              </a:spcBef>
              <a:buFont typeface="+mj-lt"/>
              <a:buAutoNum type="arabicPeriod"/>
              <a:tabLst>
                <a:tab pos="494030" algn="l"/>
              </a:tabLst>
            </a:pPr>
            <a:endParaRPr lang="ru-RU" b="1" spc="-55" dirty="0" smtClean="0">
              <a:latin typeface="Times New Roman"/>
              <a:ea typeface="Times New Roman"/>
            </a:endParaRPr>
          </a:p>
          <a:p>
            <a:pPr lvl="0" indent="-342900" algn="just">
              <a:lnSpc>
                <a:spcPts val="1080"/>
              </a:lnSpc>
              <a:spcBef>
                <a:spcPts val="25"/>
              </a:spcBef>
              <a:buFont typeface="+mj-lt"/>
              <a:buAutoNum type="arabicPeriod"/>
              <a:tabLst>
                <a:tab pos="494030" algn="l"/>
              </a:tabLst>
            </a:pPr>
            <a:r>
              <a:rPr lang="ru-RU" b="1" spc="-55" dirty="0" smtClean="0">
                <a:latin typeface="Times New Roman"/>
                <a:ea typeface="Times New Roman"/>
              </a:rPr>
              <a:t>3.Образ </a:t>
            </a:r>
            <a:r>
              <a:rPr lang="ru-RU" b="1" spc="-55" dirty="0">
                <a:latin typeface="Times New Roman"/>
                <a:ea typeface="Times New Roman"/>
              </a:rPr>
              <a:t>идеальной романтической </a:t>
            </a:r>
            <a:r>
              <a:rPr lang="ru-RU" b="1" spc="-55" dirty="0" smtClean="0">
                <a:latin typeface="Times New Roman"/>
                <a:ea typeface="Times New Roman"/>
              </a:rPr>
              <a:t>отчизны</a:t>
            </a:r>
          </a:p>
          <a:p>
            <a:pPr lvl="0" indent="-342900" algn="just">
              <a:lnSpc>
                <a:spcPts val="1080"/>
              </a:lnSpc>
              <a:spcBef>
                <a:spcPts val="25"/>
              </a:spcBef>
              <a:buFont typeface="+mj-lt"/>
              <a:buAutoNum type="arabicPeriod"/>
              <a:tabLst>
                <a:tab pos="494030" algn="l"/>
              </a:tabLst>
            </a:pPr>
            <a:endParaRPr lang="ru-RU" b="1" spc="-55" dirty="0" smtClean="0">
              <a:latin typeface="Times New Roman"/>
              <a:ea typeface="Times New Roman"/>
            </a:endParaRPr>
          </a:p>
          <a:p>
            <a:pPr lvl="0" indent="-342900" algn="just">
              <a:lnSpc>
                <a:spcPts val="1080"/>
              </a:lnSpc>
              <a:spcBef>
                <a:spcPts val="25"/>
              </a:spcBef>
              <a:buFont typeface="+mj-lt"/>
              <a:buAutoNum type="arabicPeriod"/>
              <a:tabLst>
                <a:tab pos="494030" algn="l"/>
              </a:tabLst>
            </a:pPr>
            <a:r>
              <a:rPr lang="ru-RU" b="1" spc="-55" dirty="0" smtClean="0">
                <a:latin typeface="Times New Roman"/>
                <a:ea typeface="Times New Roman"/>
              </a:rPr>
              <a:t> </a:t>
            </a:r>
            <a:r>
              <a:rPr lang="ru-RU" b="1" spc="-55" dirty="0">
                <a:latin typeface="Times New Roman"/>
                <a:ea typeface="Times New Roman"/>
              </a:rPr>
              <a:t>— «Отрывок».</a:t>
            </a:r>
            <a:endParaRPr lang="ru-RU" b="1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spc="-55" dirty="0">
                <a:latin typeface="Times New Roman"/>
                <a:ea typeface="Times New Roman"/>
              </a:rPr>
              <a:t> </a:t>
            </a:r>
            <a:endParaRPr lang="ru-RU" b="1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spc="-55" dirty="0">
                <a:latin typeface="Times New Roman"/>
                <a:ea typeface="Times New Roman"/>
              </a:rPr>
              <a:t> Страшна конечность земного существования </a:t>
            </a:r>
            <a:r>
              <a:rPr lang="ru-RU" b="1" spc="-55" dirty="0" smtClean="0">
                <a:latin typeface="Times New Roman"/>
                <a:ea typeface="Times New Roman"/>
              </a:rPr>
              <a:t>и</a:t>
            </a: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b="1" spc="-55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spc="-55" dirty="0" smtClean="0">
                <a:latin typeface="Times New Roman"/>
                <a:ea typeface="Times New Roman"/>
              </a:rPr>
              <a:t> </a:t>
            </a:r>
            <a:r>
              <a:rPr lang="ru-RU" b="1" spc="-55" dirty="0">
                <a:latin typeface="Times New Roman"/>
                <a:ea typeface="Times New Roman"/>
              </a:rPr>
              <a:t>ничтожество жизни </a:t>
            </a:r>
            <a:r>
              <a:rPr lang="ru-RU" b="1" i="1" spc="-55" dirty="0">
                <a:latin typeface="Times New Roman"/>
                <a:ea typeface="Times New Roman"/>
              </a:rPr>
              <a:t>(«ничтожество есть </a:t>
            </a:r>
            <a:r>
              <a:rPr lang="ru-RU" b="1" i="1" spc="-55" dirty="0" smtClean="0">
                <a:latin typeface="Times New Roman"/>
                <a:ea typeface="Times New Roman"/>
              </a:rPr>
              <a:t>благо</a:t>
            </a: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b="1" i="1" spc="-55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spc="-55" dirty="0" smtClean="0">
                <a:latin typeface="Times New Roman"/>
                <a:ea typeface="Times New Roman"/>
              </a:rPr>
              <a:t> </a:t>
            </a:r>
            <a:r>
              <a:rPr lang="ru-RU" b="1" i="1" spc="-55" dirty="0">
                <a:latin typeface="Times New Roman"/>
                <a:ea typeface="Times New Roman"/>
              </a:rPr>
              <a:t>на земле»).</a:t>
            </a:r>
            <a:r>
              <a:rPr lang="ru-RU" b="1" spc="-55" dirty="0">
                <a:latin typeface="Times New Roman"/>
                <a:ea typeface="Times New Roman"/>
              </a:rPr>
              <a:t> Тяготение к небу – это </a:t>
            </a:r>
            <a:r>
              <a:rPr lang="ru-RU" b="1" spc="-55" dirty="0" smtClean="0">
                <a:latin typeface="Times New Roman"/>
                <a:ea typeface="Times New Roman"/>
              </a:rPr>
              <a:t>поиски</a:t>
            </a: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b="1" spc="-55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spc="-55" dirty="0" smtClean="0">
                <a:latin typeface="Times New Roman"/>
                <a:ea typeface="Times New Roman"/>
              </a:rPr>
              <a:t> </a:t>
            </a:r>
            <a:r>
              <a:rPr lang="ru-RU" b="1" spc="-55" dirty="0">
                <a:latin typeface="Times New Roman"/>
                <a:ea typeface="Times New Roman"/>
              </a:rPr>
              <a:t>духовной свободы, отрадного слияния с </a:t>
            </a:r>
            <a:r>
              <a:rPr lang="ru-RU" b="1" spc="-55" dirty="0" smtClean="0">
                <a:latin typeface="Times New Roman"/>
                <a:ea typeface="Times New Roman"/>
              </a:rPr>
              <a:t>природой</a:t>
            </a: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b="1" spc="-55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 </a:t>
            </a: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(«</a:t>
            </a:r>
            <a:r>
              <a:rPr lang="ru-RU" b="1" dirty="0">
                <a:latin typeface="Times New Roman"/>
                <a:ea typeface="Times New Roman"/>
              </a:rPr>
              <a:t>Хранится пламень неземной / Со дней </a:t>
            </a:r>
            <a:endParaRPr lang="ru-RU" b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b="1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младенчества </a:t>
            </a:r>
            <a:r>
              <a:rPr lang="ru-RU" b="1" dirty="0">
                <a:latin typeface="Times New Roman"/>
                <a:ea typeface="Times New Roman"/>
              </a:rPr>
              <a:t>во мне»). Но и в этом </a:t>
            </a:r>
            <a:endParaRPr lang="ru-RU" b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b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b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стихотворении </a:t>
            </a:r>
            <a:r>
              <a:rPr lang="ru-RU" b="1" dirty="0">
                <a:latin typeface="Times New Roman"/>
                <a:ea typeface="Times New Roman"/>
              </a:rPr>
              <a:t>образ небесного рая </a:t>
            </a:r>
            <a:r>
              <a:rPr lang="ru-RU" b="1" dirty="0" smtClean="0">
                <a:latin typeface="Times New Roman"/>
                <a:ea typeface="Times New Roman"/>
              </a:rPr>
              <a:t>сменяется </a:t>
            </a: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b="1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dirty="0" smtClean="0">
                <a:latin typeface="Times New Roman"/>
                <a:ea typeface="Times New Roman"/>
              </a:rPr>
              <a:t>антитезой </a:t>
            </a:r>
            <a:r>
              <a:rPr lang="ru-RU" b="1" dirty="0">
                <a:latin typeface="Times New Roman"/>
                <a:ea typeface="Times New Roman"/>
              </a:rPr>
              <a:t>земле:</a:t>
            </a: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endParaRPr lang="ru-RU" b="1" i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dirty="0" smtClean="0">
                <a:latin typeface="Times New Roman"/>
                <a:ea typeface="Times New Roman"/>
              </a:rPr>
              <a:t>                           </a:t>
            </a: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dirty="0" smtClean="0">
                <a:latin typeface="Times New Roman"/>
                <a:ea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</a:rPr>
              <a:t>Теперь я вижу: пышный свет</a:t>
            </a:r>
            <a:endParaRPr lang="ru-RU" b="1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dirty="0">
                <a:latin typeface="Times New Roman"/>
                <a:ea typeface="Times New Roman"/>
              </a:rPr>
              <a:t>                            </a:t>
            </a:r>
            <a:endParaRPr lang="ru-RU" b="1" i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dirty="0" smtClean="0">
                <a:latin typeface="Times New Roman"/>
                <a:ea typeface="Times New Roman"/>
              </a:rPr>
              <a:t>Не </a:t>
            </a:r>
            <a:r>
              <a:rPr lang="ru-RU" b="1" i="1" dirty="0">
                <a:latin typeface="Times New Roman"/>
                <a:ea typeface="Times New Roman"/>
              </a:rPr>
              <a:t>для людей был сотворен.</a:t>
            </a:r>
            <a:endParaRPr lang="ru-RU" b="1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dirty="0">
                <a:latin typeface="Times New Roman"/>
                <a:ea typeface="Times New Roman"/>
              </a:rPr>
              <a:t>                           </a:t>
            </a:r>
            <a:endParaRPr lang="ru-RU" b="1" i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dirty="0" smtClean="0">
                <a:latin typeface="Times New Roman"/>
                <a:ea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</a:rPr>
              <a:t>Мы сгибнем, наш сотрется след,</a:t>
            </a:r>
            <a:endParaRPr lang="ru-RU" b="1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dirty="0">
                <a:latin typeface="Times New Roman"/>
                <a:ea typeface="Times New Roman"/>
              </a:rPr>
              <a:t>                           </a:t>
            </a:r>
            <a:endParaRPr lang="ru-RU" b="1" i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i="1" dirty="0" smtClean="0">
                <a:latin typeface="Times New Roman"/>
                <a:ea typeface="Times New Roman"/>
              </a:rPr>
              <a:t> </a:t>
            </a:r>
            <a:r>
              <a:rPr lang="ru-RU" b="1" i="1" dirty="0">
                <a:latin typeface="Times New Roman"/>
                <a:ea typeface="Times New Roman"/>
              </a:rPr>
              <a:t>Таков наш рок, таков закон;</a:t>
            </a:r>
            <a:endParaRPr lang="ru-RU" b="1" dirty="0">
              <a:latin typeface="Times New Roman"/>
              <a:ea typeface="Times New Roman"/>
            </a:endParaRPr>
          </a:p>
          <a:p>
            <a:pPr algn="just">
              <a:lnSpc>
                <a:spcPts val="1080"/>
              </a:lnSpc>
              <a:spcBef>
                <a:spcPts val="25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b="1" spc="-55" dirty="0">
                <a:latin typeface="Times New Roman"/>
                <a:ea typeface="Times New Roman"/>
              </a:rPr>
              <a:t>			</a:t>
            </a:r>
            <a:endParaRPr lang="ru-RU" b="1" dirty="0">
              <a:latin typeface="Times New Roman"/>
              <a:ea typeface="Times New Roman"/>
            </a:endParaRPr>
          </a:p>
          <a:p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605164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476672"/>
            <a:ext cx="7024744" cy="792088"/>
          </a:xfrm>
          <a:solidFill>
            <a:srgbClr val="92D050"/>
          </a:solid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340768"/>
            <a:ext cx="8064896" cy="5040560"/>
          </a:xfrm>
          <a:solidFill>
            <a:schemeClr val="bg2"/>
          </a:solidFill>
          <a:ln>
            <a:solidFill>
              <a:schemeClr val="accent1"/>
            </a:solidFill>
          </a:ln>
        </p:spPr>
        <p:txBody>
          <a:bodyPr/>
          <a:lstStyle/>
          <a:p>
            <a:pPr lvl="0" indent="-342900" algn="just">
              <a:lnSpc>
                <a:spcPts val="1080"/>
              </a:lnSpc>
              <a:spcBef>
                <a:spcPts val="50"/>
              </a:spcBef>
              <a:buFont typeface="+mj-lt"/>
              <a:buAutoNum type="arabicPeriod"/>
              <a:tabLst>
                <a:tab pos="494030" algn="l"/>
              </a:tabLst>
            </a:pPr>
            <a:endParaRPr lang="ru-RU" sz="2800" spc="-25" dirty="0" smtClean="0">
              <a:latin typeface="Times New Roman"/>
              <a:ea typeface="Times New Roman"/>
            </a:endParaRPr>
          </a:p>
          <a:p>
            <a:pPr lvl="0" indent="-342900" algn="just">
              <a:lnSpc>
                <a:spcPts val="1080"/>
              </a:lnSpc>
              <a:spcBef>
                <a:spcPts val="50"/>
              </a:spcBef>
              <a:buFont typeface="+mj-lt"/>
              <a:buAutoNum type="arabicPeriod"/>
              <a:tabLst>
                <a:tab pos="494030" algn="l"/>
              </a:tabLst>
            </a:pPr>
            <a:r>
              <a:rPr lang="ru-RU" sz="2800" spc="-25" dirty="0" smtClean="0">
                <a:latin typeface="Times New Roman"/>
                <a:ea typeface="Times New Roman"/>
              </a:rPr>
              <a:t>4.Отрицание </a:t>
            </a:r>
            <a:r>
              <a:rPr lang="ru-RU" sz="2800" spc="-25" dirty="0">
                <a:latin typeface="Times New Roman"/>
                <a:ea typeface="Times New Roman"/>
              </a:rPr>
              <a:t>той России, «где стонет человек от </a:t>
            </a:r>
            <a:endParaRPr lang="ru-RU" sz="2800" spc="-25" dirty="0" smtClean="0">
              <a:latin typeface="Times New Roman"/>
              <a:ea typeface="Times New Roman"/>
            </a:endParaRPr>
          </a:p>
          <a:p>
            <a:pPr lvl="0" indent="-342900" algn="just">
              <a:lnSpc>
                <a:spcPts val="1080"/>
              </a:lnSpc>
              <a:spcBef>
                <a:spcPts val="50"/>
              </a:spcBef>
              <a:buFont typeface="+mj-lt"/>
              <a:buAutoNum type="arabicPeriod"/>
              <a:tabLst>
                <a:tab pos="494030" algn="l"/>
              </a:tabLst>
            </a:pPr>
            <a:endParaRPr lang="ru-RU" sz="2800" spc="-25" dirty="0" smtClean="0">
              <a:latin typeface="Times New Roman"/>
              <a:ea typeface="Times New Roman"/>
            </a:endParaRPr>
          </a:p>
          <a:p>
            <a:pPr lvl="0" indent="-342900" algn="just">
              <a:lnSpc>
                <a:spcPts val="1080"/>
              </a:lnSpc>
              <a:spcBef>
                <a:spcPts val="50"/>
              </a:spcBef>
              <a:buFont typeface="+mj-lt"/>
              <a:buAutoNum type="arabicPeriod"/>
              <a:tabLst>
                <a:tab pos="494030" algn="l"/>
              </a:tabLst>
            </a:pPr>
            <a:r>
              <a:rPr lang="ru-RU" sz="2800" spc="-25" dirty="0" smtClean="0">
                <a:latin typeface="Times New Roman"/>
                <a:ea typeface="Times New Roman"/>
              </a:rPr>
              <a:t>рабства </a:t>
            </a:r>
            <a:r>
              <a:rPr lang="ru-RU" sz="2800" spc="-25" dirty="0">
                <a:latin typeface="Times New Roman"/>
                <a:ea typeface="Times New Roman"/>
              </a:rPr>
              <a:t>и </a:t>
            </a:r>
            <a:r>
              <a:rPr lang="ru-RU" sz="2800" dirty="0" smtClean="0">
                <a:latin typeface="Times New Roman"/>
                <a:ea typeface="Times New Roman"/>
              </a:rPr>
              <a:t>цепей</a:t>
            </a:r>
            <a:r>
              <a:rPr lang="ru-RU" sz="2800" dirty="0">
                <a:latin typeface="Times New Roman"/>
                <a:ea typeface="Times New Roman"/>
              </a:rPr>
              <a:t>» — «Жалобы турка»</a:t>
            </a: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sz="2800" dirty="0">
                <a:latin typeface="Times New Roman"/>
                <a:ea typeface="Times New Roman"/>
              </a:rPr>
              <a:t>                                </a:t>
            </a:r>
            <a:endParaRPr lang="ru-RU" sz="2800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 </a:t>
            </a: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sz="2800" b="1" i="1" dirty="0" smtClean="0">
                <a:latin typeface="Times New Roman"/>
                <a:ea typeface="Times New Roman"/>
              </a:rPr>
              <a:t>Там </a:t>
            </a:r>
            <a:r>
              <a:rPr lang="ru-RU" sz="2800" b="1" i="1" dirty="0">
                <a:latin typeface="Times New Roman"/>
                <a:ea typeface="Times New Roman"/>
              </a:rPr>
              <a:t>рано жизнь тяжка бывает для людей,</a:t>
            </a:r>
            <a:endParaRPr lang="ru-RU" sz="2800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sz="2800" b="1" i="1" dirty="0">
                <a:latin typeface="Times New Roman"/>
                <a:ea typeface="Times New Roman"/>
              </a:rPr>
              <a:t>				</a:t>
            </a:r>
            <a:endParaRPr lang="ru-RU" sz="2800" b="1" i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800" b="1" i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sz="2800" b="1" i="1" dirty="0" smtClean="0">
                <a:latin typeface="Times New Roman"/>
                <a:ea typeface="Times New Roman"/>
              </a:rPr>
              <a:t>Там </a:t>
            </a:r>
            <a:r>
              <a:rPr lang="ru-RU" sz="2800" b="1" i="1" dirty="0">
                <a:latin typeface="Times New Roman"/>
                <a:ea typeface="Times New Roman"/>
              </a:rPr>
              <a:t>за утехами несется укоризна,</a:t>
            </a:r>
            <a:endParaRPr lang="ru-RU" sz="2800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800" b="1" i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sz="2800" b="1" i="1" dirty="0">
                <a:latin typeface="Times New Roman"/>
                <a:ea typeface="Times New Roman"/>
              </a:rPr>
              <a:t>				</a:t>
            </a:r>
            <a:endParaRPr lang="ru-RU" sz="2800" b="1" i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800" b="1" i="1" dirty="0" smtClean="0">
              <a:latin typeface="Times New Roman"/>
              <a:ea typeface="Times New Roman"/>
            </a:endParaRPr>
          </a:p>
          <a:p>
            <a:pPr marL="45720" indent="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buNone/>
              <a:tabLst>
                <a:tab pos="494030" algn="l"/>
              </a:tabLst>
            </a:pPr>
            <a:r>
              <a:rPr lang="ru-RU" sz="2800" b="1" i="1" dirty="0">
                <a:latin typeface="Times New Roman"/>
                <a:ea typeface="Times New Roman"/>
              </a:rPr>
              <a:t> </a:t>
            </a:r>
            <a:r>
              <a:rPr lang="ru-RU" sz="2800" b="1" i="1" dirty="0" smtClean="0">
                <a:latin typeface="Times New Roman"/>
                <a:ea typeface="Times New Roman"/>
              </a:rPr>
              <a:t>  Там </a:t>
            </a:r>
            <a:r>
              <a:rPr lang="ru-RU" sz="2800" b="1" i="1" dirty="0">
                <a:latin typeface="Times New Roman"/>
                <a:ea typeface="Times New Roman"/>
              </a:rPr>
              <a:t>стонет человек от рабства и цепей!..</a:t>
            </a:r>
            <a:endParaRPr lang="ru-RU" sz="2800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sz="2800" b="1" i="1" dirty="0">
                <a:latin typeface="Times New Roman"/>
                <a:ea typeface="Times New Roman"/>
              </a:rPr>
              <a:t>				</a:t>
            </a:r>
            <a:endParaRPr lang="ru-RU" sz="2800" b="1" i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800" b="1" i="1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sz="2800" b="1" i="1" dirty="0" smtClean="0">
                <a:latin typeface="Times New Roman"/>
                <a:ea typeface="Times New Roman"/>
              </a:rPr>
              <a:t>Друг</a:t>
            </a:r>
            <a:r>
              <a:rPr lang="ru-RU" sz="2800" b="1" i="1" dirty="0">
                <a:latin typeface="Times New Roman"/>
                <a:ea typeface="Times New Roman"/>
              </a:rPr>
              <a:t>! этот край … моя отчизна</a:t>
            </a:r>
            <a:r>
              <a:rPr lang="ru-RU" sz="2800" dirty="0" smtClean="0">
                <a:latin typeface="Times New Roman"/>
                <a:ea typeface="Times New Roman"/>
              </a:rPr>
              <a:t>!</a:t>
            </a: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800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800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800" dirty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endParaRPr lang="ru-RU" sz="2800" dirty="0" smtClean="0">
              <a:latin typeface="Times New Roman"/>
              <a:ea typeface="Times New Roman"/>
            </a:endParaRPr>
          </a:p>
          <a:p>
            <a:pPr marL="320040" algn="just">
              <a:lnSpc>
                <a:spcPts val="1080"/>
              </a:lnSpc>
              <a:spcBef>
                <a:spcPts val="50"/>
              </a:spcBef>
              <a:spcAft>
                <a:spcPts val="0"/>
              </a:spcAft>
              <a:tabLst>
                <a:tab pos="494030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5.Стихотворение «Бородино» - вера в народ.</a:t>
            </a:r>
            <a:endParaRPr lang="ru-RU" sz="28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307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024744" cy="1143000"/>
          </a:xfrm>
          <a:solidFill>
            <a:schemeClr val="bg2"/>
          </a:solidFill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3E3D2D"/>
                </a:solidFill>
                <a:latin typeface="Times New Roman"/>
                <a:ea typeface="Times New Roman"/>
                <a:cs typeface="+mn-cs"/>
              </a:rPr>
              <a:t>Завершение темы родины. 1841 год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323652"/>
            <a:ext cx="7488832" cy="4057676"/>
          </a:xfrm>
          <a:solidFill>
            <a:schemeClr val="bg2"/>
          </a:solidFill>
        </p:spPr>
        <p:txBody>
          <a:bodyPr/>
          <a:lstStyle/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b="1" i="1" dirty="0" smtClean="0">
                <a:latin typeface="Times New Roman"/>
                <a:ea typeface="Times New Roman"/>
              </a:rPr>
              <a:t>«</a:t>
            </a:r>
            <a:r>
              <a:rPr lang="ru-RU" b="1" i="1" dirty="0">
                <a:latin typeface="Times New Roman"/>
                <a:ea typeface="Times New Roman"/>
              </a:rPr>
              <a:t>Прощай, немытая Россия»	</a:t>
            </a:r>
            <a:r>
              <a:rPr lang="ru-RU" b="1" i="1" dirty="0">
                <a:solidFill>
                  <a:srgbClr val="3E3D2D"/>
                </a:solidFill>
                <a:latin typeface="Times New Roman"/>
                <a:ea typeface="Times New Roman"/>
              </a:rPr>
              <a:t> «</a:t>
            </a:r>
            <a:r>
              <a:rPr lang="ru-RU" b="1" i="1" dirty="0" smtClean="0">
                <a:solidFill>
                  <a:srgbClr val="3E3D2D"/>
                </a:solidFill>
                <a:latin typeface="Times New Roman"/>
                <a:ea typeface="Times New Roman"/>
              </a:rPr>
              <a:t>Родина»</a:t>
            </a:r>
          </a:p>
          <a:p>
            <a:pPr lvl="0" algn="just">
              <a:buClr>
                <a:srgbClr val="94C600"/>
              </a:buClr>
            </a:pPr>
            <a:r>
              <a:rPr lang="ru-RU" dirty="0" smtClean="0">
                <a:latin typeface="Times New Roman"/>
                <a:ea typeface="Times New Roman"/>
              </a:rPr>
              <a:t>презрение </a:t>
            </a:r>
            <a:r>
              <a:rPr lang="ru-RU" dirty="0">
                <a:latin typeface="Times New Roman"/>
                <a:ea typeface="Times New Roman"/>
              </a:rPr>
              <a:t>к стране </a:t>
            </a:r>
            <a:r>
              <a:rPr lang="ru-RU" dirty="0" smtClean="0">
                <a:latin typeface="Times New Roman"/>
                <a:ea typeface="Times New Roman"/>
              </a:rPr>
              <a:t>рабов,           </a:t>
            </a:r>
            <a:r>
              <a:rPr lang="ru-RU" dirty="0" smtClean="0">
                <a:solidFill>
                  <a:srgbClr val="3E3D2D"/>
                </a:solidFill>
                <a:latin typeface="Times New Roman"/>
                <a:ea typeface="Times New Roman"/>
              </a:rPr>
              <a:t>признание в любви</a:t>
            </a:r>
            <a:endParaRPr lang="ru-RU" sz="2000" dirty="0" smtClean="0">
              <a:solidFill>
                <a:srgbClr val="3E3D2D"/>
              </a:solidFill>
              <a:latin typeface="Times New Roman"/>
              <a:ea typeface="Times New Roman"/>
            </a:endParaRPr>
          </a:p>
          <a:p>
            <a:pPr marL="68580" indent="0" algn="just">
              <a:spcAft>
                <a:spcPts val="0"/>
              </a:spcAft>
              <a:buNone/>
            </a:pPr>
            <a:r>
              <a:rPr lang="ru-RU" dirty="0" smtClean="0">
                <a:latin typeface="Times New Roman"/>
                <a:ea typeface="Times New Roman"/>
              </a:rPr>
              <a:t>    стране </a:t>
            </a:r>
            <a:r>
              <a:rPr lang="ru-RU" dirty="0">
                <a:latin typeface="Times New Roman"/>
                <a:ea typeface="Times New Roman"/>
              </a:rPr>
              <a:t>господ</a:t>
            </a:r>
            <a:endParaRPr lang="ru-RU" sz="2000" dirty="0"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dirty="0">
                <a:latin typeface="Times New Roman"/>
                <a:ea typeface="Times New Roman"/>
              </a:rPr>
              <a:t> </a:t>
            </a:r>
            <a:endParaRPr lang="ru-RU" sz="20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2063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764704"/>
            <a:ext cx="7992888" cy="547260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732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09927" y="260350"/>
            <a:ext cx="729398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2400" b="1" dirty="0">
                <a:solidFill>
                  <a:srgbClr val="990033"/>
                </a:solidFill>
              </a:rPr>
              <a:t>Тема Родины</a:t>
            </a:r>
            <a:r>
              <a:rPr lang="ru-RU" altLang="ru-RU" b="1" dirty="0"/>
              <a:t> </a:t>
            </a:r>
            <a:br>
              <a:rPr lang="ru-RU" altLang="ru-RU" b="1" dirty="0"/>
            </a:br>
            <a:r>
              <a:rPr lang="ru-RU" altLang="ru-RU" sz="2400" b="1" dirty="0"/>
              <a:t>проходит через всё творчество Лермонтова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09550" y="1125538"/>
            <a:ext cx="8538914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sz="1600" b="1" dirty="0"/>
              <a:t>В раннем творчестве проявляется любовь к родной природе.</a:t>
            </a:r>
          </a:p>
          <a:p>
            <a:r>
              <a:rPr lang="ru-RU" altLang="ru-RU" sz="1600" b="1" dirty="0"/>
              <a:t>Воспевая её, поэт с симпатией говорит о простом народе.</a:t>
            </a:r>
          </a:p>
          <a:p>
            <a:r>
              <a:rPr lang="ru-RU" altLang="ru-RU" sz="1600" b="1" dirty="0"/>
              <a:t>Мысли о родине – мысли о свободе:</a:t>
            </a:r>
          </a:p>
          <a:p>
            <a:r>
              <a:rPr lang="ru-RU" altLang="ru-RU" sz="1600" b="1" dirty="0"/>
              <a:t>	…Степь раскинулась лиловой пеленой,</a:t>
            </a:r>
          </a:p>
          <a:p>
            <a:r>
              <a:rPr lang="ru-RU" altLang="ru-RU" sz="1600" b="1" dirty="0"/>
              <a:t>	И так она свежа, и так родня с душой,</a:t>
            </a:r>
          </a:p>
          <a:p>
            <a:r>
              <a:rPr lang="ru-RU" altLang="ru-RU" sz="1600" b="1" dirty="0"/>
              <a:t>	Как будто создана лишь для свободы</a:t>
            </a:r>
            <a:r>
              <a:rPr lang="ru-RU" altLang="ru-RU" sz="1600" b="1" dirty="0" smtClean="0"/>
              <a:t>.</a:t>
            </a:r>
            <a:endParaRPr lang="ru-RU" altLang="ru-RU" sz="1600" b="1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9362403"/>
              </p:ext>
            </p:extLst>
          </p:nvPr>
        </p:nvGraphicFramePr>
        <p:xfrm>
          <a:off x="909927" y="2695198"/>
          <a:ext cx="7405504" cy="3882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Документ" r:id="rId3" imgW="5945852" imgH="4730585" progId="Word.Document.8">
                  <p:embed/>
                </p:oleObj>
              </mc:Choice>
              <mc:Fallback>
                <p:oleObj name="Документ" r:id="rId3" imgW="5945852" imgH="4730585" progId="Word.Document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9927" y="2695198"/>
                        <a:ext cx="7405504" cy="388241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8027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dom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altLang="ru-RU" b="1">
                <a:solidFill>
                  <a:srgbClr val="A50021"/>
                </a:solidFill>
                <a:latin typeface="Snap ITC" pitchFamily="82" charset="0"/>
              </a:rPr>
              <a:t>Ранняя лирика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5ECA9"/>
          </a:solidFill>
        </p:spPr>
        <p:txBody>
          <a:bodyPr>
            <a:normAutofit fontScale="92500" lnSpcReduction="20000"/>
          </a:bodyPr>
          <a:lstStyle/>
          <a:p>
            <a:r>
              <a:rPr lang="ru-RU" altLang="ru-RU" sz="2800" dirty="0">
                <a:solidFill>
                  <a:srgbClr val="660066"/>
                </a:solidFill>
                <a:latin typeface="Snap ITC" pitchFamily="82" charset="0"/>
              </a:rPr>
              <a:t>Родина – земля, давшая жизнь и страдание </a:t>
            </a:r>
            <a:r>
              <a:rPr lang="ru-RU" altLang="ru-RU" sz="2000" dirty="0">
                <a:solidFill>
                  <a:srgbClr val="800000"/>
                </a:solidFill>
                <a:latin typeface="Snap ITC" pitchFamily="82" charset="0"/>
              </a:rPr>
              <a:t>(</a:t>
            </a:r>
            <a:r>
              <a:rPr lang="ru-RU" altLang="ru-RU" sz="2000" dirty="0" err="1">
                <a:solidFill>
                  <a:srgbClr val="800000"/>
                </a:solidFill>
                <a:latin typeface="Snap ITC" pitchFamily="82" charset="0"/>
              </a:rPr>
              <a:t>стихотв</a:t>
            </a:r>
            <a:r>
              <a:rPr lang="ru-RU" altLang="ru-RU" sz="2000" dirty="0">
                <a:solidFill>
                  <a:srgbClr val="800000"/>
                </a:solidFill>
                <a:latin typeface="Snap ITC" pitchFamily="82" charset="0"/>
              </a:rPr>
              <a:t>. «Смерть»)</a:t>
            </a:r>
          </a:p>
          <a:p>
            <a:r>
              <a:rPr lang="ru-RU" altLang="ru-RU" sz="2800" dirty="0">
                <a:solidFill>
                  <a:srgbClr val="660066"/>
                </a:solidFill>
                <a:latin typeface="Snap ITC" pitchFamily="82" charset="0"/>
              </a:rPr>
              <a:t>Ощущение дисгармонии </a:t>
            </a:r>
            <a:r>
              <a:rPr lang="ru-RU" altLang="ru-RU" sz="2000" dirty="0">
                <a:solidFill>
                  <a:srgbClr val="800000"/>
                </a:solidFill>
                <a:latin typeface="Snap ITC" pitchFamily="82" charset="0"/>
              </a:rPr>
              <a:t>(</a:t>
            </a:r>
            <a:r>
              <a:rPr lang="ru-RU" altLang="ru-RU" sz="2000" dirty="0" err="1">
                <a:solidFill>
                  <a:srgbClr val="800000"/>
                </a:solidFill>
                <a:latin typeface="Snap ITC" pitchFamily="82" charset="0"/>
              </a:rPr>
              <a:t>стихотв</a:t>
            </a:r>
            <a:r>
              <a:rPr lang="ru-RU" altLang="ru-RU" sz="2000" dirty="0">
                <a:solidFill>
                  <a:srgbClr val="800000"/>
                </a:solidFill>
                <a:latin typeface="Snap ITC" pitchFamily="82" charset="0"/>
              </a:rPr>
              <a:t>. «Монолог»)</a:t>
            </a:r>
          </a:p>
          <a:p>
            <a:r>
              <a:rPr lang="ru-RU" altLang="ru-RU" sz="2800" dirty="0">
                <a:solidFill>
                  <a:srgbClr val="660066"/>
                </a:solidFill>
                <a:latin typeface="Snap ITC" pitchFamily="82" charset="0"/>
              </a:rPr>
              <a:t>Отрицание той России, «где стонет человек от рабства и цепей» </a:t>
            </a:r>
            <a:r>
              <a:rPr lang="ru-RU" altLang="ru-RU" dirty="0">
                <a:solidFill>
                  <a:srgbClr val="800000"/>
                </a:solidFill>
                <a:latin typeface="Snap ITC" pitchFamily="82" charset="0"/>
              </a:rPr>
              <a:t>(</a:t>
            </a:r>
            <a:r>
              <a:rPr lang="ru-RU" altLang="ru-RU" dirty="0" err="1">
                <a:solidFill>
                  <a:srgbClr val="800000"/>
                </a:solidFill>
                <a:latin typeface="Snap ITC" pitchFamily="82" charset="0"/>
              </a:rPr>
              <a:t>стихотв</a:t>
            </a:r>
            <a:r>
              <a:rPr lang="ru-RU" altLang="ru-RU" dirty="0">
                <a:solidFill>
                  <a:srgbClr val="800000"/>
                </a:solidFill>
                <a:latin typeface="Snap ITC" pitchFamily="82" charset="0"/>
              </a:rPr>
              <a:t>. «Жалобы турка»)</a:t>
            </a:r>
          </a:p>
          <a:p>
            <a:r>
              <a:rPr lang="ru-RU" altLang="ru-RU" sz="2800" dirty="0" smtClean="0">
                <a:solidFill>
                  <a:srgbClr val="660066"/>
                </a:solidFill>
                <a:latin typeface="Snap ITC" pitchFamily="82" charset="0"/>
              </a:rPr>
              <a:t>Образ </a:t>
            </a:r>
            <a:r>
              <a:rPr lang="ru-RU" altLang="ru-RU" sz="2800" dirty="0">
                <a:solidFill>
                  <a:srgbClr val="660066"/>
                </a:solidFill>
                <a:latin typeface="Snap ITC" pitchFamily="82" charset="0"/>
              </a:rPr>
              <a:t>идеальной романтической </a:t>
            </a:r>
            <a:r>
              <a:rPr lang="ru-RU" altLang="ru-RU" sz="2800" dirty="0" smtClean="0">
                <a:solidFill>
                  <a:srgbClr val="660066"/>
                </a:solidFill>
                <a:latin typeface="Snap ITC" pitchFamily="82" charset="0"/>
              </a:rPr>
              <a:t>Отчизны </a:t>
            </a:r>
            <a:endParaRPr lang="ru-RU" altLang="ru-RU" sz="2400" dirty="0" smtClean="0">
              <a:solidFill>
                <a:srgbClr val="800000"/>
              </a:solidFill>
              <a:latin typeface="Snap ITC" pitchFamily="82" charset="0"/>
            </a:endParaRPr>
          </a:p>
          <a:p>
            <a:r>
              <a:rPr lang="ru-RU" altLang="ru-RU" sz="2800" dirty="0" smtClean="0">
                <a:solidFill>
                  <a:srgbClr val="660066"/>
                </a:solidFill>
                <a:latin typeface="Snap ITC" pitchFamily="82" charset="0"/>
              </a:rPr>
              <a:t>Обращение </a:t>
            </a:r>
            <a:r>
              <a:rPr lang="ru-RU" altLang="ru-RU" sz="2800" dirty="0">
                <a:solidFill>
                  <a:srgbClr val="660066"/>
                </a:solidFill>
                <a:latin typeface="Snap ITC" pitchFamily="82" charset="0"/>
              </a:rPr>
              <a:t>к историческому прошлому России </a:t>
            </a:r>
            <a:r>
              <a:rPr lang="ru-RU" altLang="ru-RU" sz="2400" dirty="0">
                <a:solidFill>
                  <a:srgbClr val="800000"/>
                </a:solidFill>
                <a:latin typeface="Snap ITC" pitchFamily="82" charset="0"/>
              </a:rPr>
              <a:t>(</a:t>
            </a:r>
            <a:r>
              <a:rPr lang="ru-RU" altLang="ru-RU" sz="2400" dirty="0" err="1">
                <a:solidFill>
                  <a:srgbClr val="800000"/>
                </a:solidFill>
                <a:latin typeface="Snap ITC" pitchFamily="82" charset="0"/>
              </a:rPr>
              <a:t>стихотв</a:t>
            </a:r>
            <a:r>
              <a:rPr lang="ru-RU" altLang="ru-RU" sz="2400" dirty="0">
                <a:solidFill>
                  <a:srgbClr val="800000"/>
                </a:solidFill>
                <a:latin typeface="Snap ITC" pitchFamily="82" charset="0"/>
              </a:rPr>
              <a:t>. «Кто видел Кремль в час утра золотой…»)</a:t>
            </a:r>
          </a:p>
        </p:txBody>
      </p:sp>
    </p:spTree>
    <p:extLst>
      <p:ext uri="{BB962C8B-B14F-4D97-AF65-F5344CB8AC3E}">
        <p14:creationId xmlns:p14="http://schemas.microsoft.com/office/powerpoint/2010/main" val="339305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dom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49275"/>
            <a:ext cx="8229600" cy="5903913"/>
          </a:xfrm>
          <a:solidFill>
            <a:srgbClr val="F5ECA9"/>
          </a:solidFill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u="sng">
                <a:solidFill>
                  <a:srgbClr val="800000"/>
                </a:solidFill>
                <a:latin typeface="Snap ITC" pitchFamily="82" charset="0"/>
              </a:rPr>
              <a:t>Борьба за Родину для Лермонтова священна</a:t>
            </a:r>
          </a:p>
          <a:p>
            <a:pPr>
              <a:buFontTx/>
              <a:buNone/>
            </a:pPr>
            <a:r>
              <a:rPr lang="ru-RU" altLang="ru-RU" b="1">
                <a:solidFill>
                  <a:srgbClr val="660066"/>
                </a:solidFill>
                <a:latin typeface="Snap ITC" pitchFamily="82" charset="0"/>
              </a:rPr>
              <a:t>     Война 1812 года отражена в стихотворениях «Два великана», строфы в стихотворениях «Сашка», «Бородино»</a:t>
            </a:r>
          </a:p>
          <a:p>
            <a:pPr algn="ctr">
              <a:buFontTx/>
              <a:buNone/>
            </a:pPr>
            <a:r>
              <a:rPr lang="ru-RU" altLang="ru-RU" sz="6000" b="1">
                <a:solidFill>
                  <a:srgbClr val="FF3300"/>
                </a:solidFill>
                <a:latin typeface="Snap ITC" pitchFamily="82" charset="0"/>
              </a:rPr>
              <a:t>!</a:t>
            </a:r>
            <a:r>
              <a:rPr lang="ru-RU" altLang="ru-RU" sz="3600" b="1">
                <a:solidFill>
                  <a:srgbClr val="FF3300"/>
                </a:solidFill>
                <a:latin typeface="Snap ITC" pitchFamily="82" charset="0"/>
              </a:rPr>
              <a:t> </a:t>
            </a:r>
            <a:r>
              <a:rPr lang="ru-RU" altLang="ru-RU" sz="4400" b="1">
                <a:solidFill>
                  <a:srgbClr val="FF3300"/>
                </a:solidFill>
                <a:latin typeface="Monotype Corsiva" pitchFamily="66" charset="0"/>
              </a:rPr>
              <a:t>В образах простых людей Лермонтов открывает новый источник веры в родину</a:t>
            </a:r>
            <a:endParaRPr lang="ru-RU" altLang="ru-RU" sz="4400" b="1">
              <a:solidFill>
                <a:srgbClr val="FF3300"/>
              </a:solidFill>
              <a:latin typeface="Snap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118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dom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050"/>
            <a:ext cx="9144000" cy="683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solidFill>
            <a:srgbClr val="FFFFCC"/>
          </a:solidFill>
          <a:ln>
            <a:solidFill>
              <a:schemeClr val="tx1"/>
            </a:solidFill>
            <a:miter lim="800000"/>
            <a:headEnd/>
            <a:tailEnd/>
          </a:ln>
        </p:spPr>
        <p:txBody>
          <a:bodyPr>
            <a:normAutofit fontScale="90000"/>
          </a:bodyPr>
          <a:lstStyle/>
          <a:p>
            <a:r>
              <a:rPr lang="ru-RU" altLang="ru-RU" sz="4000" b="1" dirty="0">
                <a:solidFill>
                  <a:srgbClr val="800000"/>
                </a:solidFill>
                <a:latin typeface="Snap ITC" pitchFamily="82" charset="0"/>
              </a:rPr>
              <a:t>Завершение темы Родины</a:t>
            </a:r>
            <a:br>
              <a:rPr lang="ru-RU" altLang="ru-RU" sz="4000" b="1" dirty="0">
                <a:solidFill>
                  <a:srgbClr val="800000"/>
                </a:solidFill>
                <a:latin typeface="Snap ITC" pitchFamily="82" charset="0"/>
              </a:rPr>
            </a:br>
            <a:r>
              <a:rPr lang="ru-RU" altLang="ru-RU" sz="4000" b="1" dirty="0">
                <a:solidFill>
                  <a:srgbClr val="800000"/>
                </a:solidFill>
                <a:latin typeface="Snap ITC" pitchFamily="82" charset="0"/>
              </a:rPr>
              <a:t>1841 г.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5ECA9"/>
          </a:solidFill>
        </p:spPr>
        <p:txBody>
          <a:bodyPr/>
          <a:lstStyle/>
          <a:p>
            <a:pPr>
              <a:buFontTx/>
              <a:buNone/>
            </a:pPr>
            <a:endParaRPr lang="ru-RU" altLang="ru-RU" b="1" dirty="0">
              <a:solidFill>
                <a:srgbClr val="660066"/>
              </a:solidFill>
              <a:latin typeface="Snap ITC" pitchFamily="82" charset="0"/>
            </a:endParaRPr>
          </a:p>
          <a:p>
            <a:pPr>
              <a:buFontTx/>
              <a:buNone/>
            </a:pPr>
            <a:endParaRPr lang="ru-RU" altLang="ru-RU" b="1" dirty="0">
              <a:solidFill>
                <a:srgbClr val="660066"/>
              </a:solidFill>
              <a:latin typeface="Snap ITC" pitchFamily="82" charset="0"/>
            </a:endParaRP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660066"/>
                </a:solidFill>
                <a:latin typeface="Snap ITC" pitchFamily="82" charset="0"/>
              </a:rPr>
              <a:t>«Прощай немытая           «Родина»</a:t>
            </a: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660066"/>
                </a:solidFill>
                <a:latin typeface="Snap ITC" pitchFamily="82" charset="0"/>
              </a:rPr>
              <a:t>  Россия»</a:t>
            </a:r>
          </a:p>
          <a:p>
            <a:pPr>
              <a:buFontTx/>
              <a:buNone/>
            </a:pPr>
            <a:endParaRPr lang="ru-RU" altLang="ru-RU" b="1" dirty="0">
              <a:solidFill>
                <a:srgbClr val="663300"/>
              </a:solidFill>
              <a:latin typeface="Monotype Corsiva" pitchFamily="66" charset="0"/>
            </a:endParaRP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663300"/>
                </a:solidFill>
                <a:latin typeface="Monotype Corsiva" pitchFamily="66" charset="0"/>
              </a:rPr>
              <a:t>Презрение к  «стране рабов,       Признание в любви</a:t>
            </a:r>
          </a:p>
          <a:p>
            <a:pPr>
              <a:buFontTx/>
              <a:buNone/>
            </a:pPr>
            <a:r>
              <a:rPr lang="ru-RU" altLang="ru-RU" b="1" dirty="0">
                <a:solidFill>
                  <a:srgbClr val="663300"/>
                </a:solidFill>
                <a:latin typeface="Monotype Corsiva" pitchFamily="66" charset="0"/>
              </a:rPr>
              <a:t>Стране господ»</a:t>
            </a:r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 flipH="1">
            <a:off x="1979712" y="2132856"/>
            <a:ext cx="2303462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4283174" y="2132856"/>
            <a:ext cx="2232025" cy="12239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2483768" y="4112418"/>
            <a:ext cx="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6084168" y="3609181"/>
            <a:ext cx="0" cy="10080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25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21" grpId="0" animBg="1"/>
      <p:bldP spid="9222" grpId="0" animBg="1"/>
      <p:bldP spid="9223" grpId="0" animBg="1"/>
      <p:bldP spid="92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Разрез">
  <a:themeElements>
    <a:clrScheme name="Разрез 1">
      <a:dk1>
        <a:srgbClr val="8C0000"/>
      </a:dk1>
      <a:lt1>
        <a:srgbClr val="FFFFFF"/>
      </a:lt1>
      <a:dk2>
        <a:srgbClr val="720000"/>
      </a:dk2>
      <a:lt2>
        <a:srgbClr val="FFFFCC"/>
      </a:lt2>
      <a:accent1>
        <a:srgbClr val="FF3300"/>
      </a:accent1>
      <a:accent2>
        <a:srgbClr val="BE7960"/>
      </a:accent2>
      <a:accent3>
        <a:srgbClr val="BCAAAA"/>
      </a:accent3>
      <a:accent4>
        <a:srgbClr val="DADADA"/>
      </a:accent4>
      <a:accent5>
        <a:srgbClr val="FFADAA"/>
      </a:accent5>
      <a:accent6>
        <a:srgbClr val="AC6D56"/>
      </a:accent6>
      <a:hlink>
        <a:srgbClr val="FFCC66"/>
      </a:hlink>
      <a:folHlink>
        <a:srgbClr val="FF9900"/>
      </a:folHlink>
    </a:clrScheme>
    <a:fontScheme name="Разрез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Разрез 1">
        <a:dk1>
          <a:srgbClr val="8C0000"/>
        </a:dk1>
        <a:lt1>
          <a:srgbClr val="FFFFFF"/>
        </a:lt1>
        <a:dk2>
          <a:srgbClr val="720000"/>
        </a:dk2>
        <a:lt2>
          <a:srgbClr val="FFFFCC"/>
        </a:lt2>
        <a:accent1>
          <a:srgbClr val="FF3300"/>
        </a:accent1>
        <a:accent2>
          <a:srgbClr val="BE7960"/>
        </a:accent2>
        <a:accent3>
          <a:srgbClr val="BCAAAA"/>
        </a:accent3>
        <a:accent4>
          <a:srgbClr val="DADADA"/>
        </a:accent4>
        <a:accent5>
          <a:srgbClr val="FFADAA"/>
        </a:accent5>
        <a:accent6>
          <a:srgbClr val="AC6D56"/>
        </a:accent6>
        <a:hlink>
          <a:srgbClr val="FFCC66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2">
        <a:dk1>
          <a:srgbClr val="674E2F"/>
        </a:dk1>
        <a:lt1>
          <a:srgbClr val="FFFFFF"/>
        </a:lt1>
        <a:dk2>
          <a:srgbClr val="533F27"/>
        </a:dk2>
        <a:lt2>
          <a:srgbClr val="D8B274"/>
        </a:lt2>
        <a:accent1>
          <a:srgbClr val="CC990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81552A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3">
        <a:dk1>
          <a:srgbClr val="646464"/>
        </a:dk1>
        <a:lt1>
          <a:srgbClr val="FFFFFF"/>
        </a:lt1>
        <a:dk2>
          <a:srgbClr val="545454"/>
        </a:dk2>
        <a:lt2>
          <a:srgbClr val="D4D4CE"/>
        </a:lt2>
        <a:accent1>
          <a:srgbClr val="49747D"/>
        </a:accent1>
        <a:accent2>
          <a:srgbClr val="8F9699"/>
        </a:accent2>
        <a:accent3>
          <a:srgbClr val="B3B3B3"/>
        </a:accent3>
        <a:accent4>
          <a:srgbClr val="DADADA"/>
        </a:accent4>
        <a:accent5>
          <a:srgbClr val="B1BCBF"/>
        </a:accent5>
        <a:accent6>
          <a:srgbClr val="81878A"/>
        </a:accent6>
        <a:hlink>
          <a:srgbClr val="8DC4D7"/>
        </a:hlink>
        <a:folHlink>
          <a:srgbClr val="7FB97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4">
        <a:dk1>
          <a:srgbClr val="3A7400"/>
        </a:dk1>
        <a:lt1>
          <a:srgbClr val="FFFFFF"/>
        </a:lt1>
        <a:dk2>
          <a:srgbClr val="2E5C00"/>
        </a:dk2>
        <a:lt2>
          <a:srgbClr val="FFFFFF"/>
        </a:lt2>
        <a:accent1>
          <a:srgbClr val="79CA02"/>
        </a:accent1>
        <a:accent2>
          <a:srgbClr val="008080"/>
        </a:accent2>
        <a:accent3>
          <a:srgbClr val="ADB5AA"/>
        </a:accent3>
        <a:accent4>
          <a:srgbClr val="DADADA"/>
        </a:accent4>
        <a:accent5>
          <a:srgbClr val="BEE1AA"/>
        </a:accent5>
        <a:accent6>
          <a:srgbClr val="007373"/>
        </a:accent6>
        <a:hlink>
          <a:srgbClr val="A8DE0E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5">
        <a:dk1>
          <a:srgbClr val="008885"/>
        </a:dk1>
        <a:lt1>
          <a:srgbClr val="FFFFFF"/>
        </a:lt1>
        <a:dk2>
          <a:srgbClr val="007572"/>
        </a:dk2>
        <a:lt2>
          <a:srgbClr val="FFFF99"/>
        </a:lt2>
        <a:accent1>
          <a:srgbClr val="33CCCC"/>
        </a:accent1>
        <a:accent2>
          <a:srgbClr val="6D6FC7"/>
        </a:accent2>
        <a:accent3>
          <a:srgbClr val="AABDBC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FFFFCC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6">
        <a:dk1>
          <a:srgbClr val="0000AC"/>
        </a:dk1>
        <a:lt1>
          <a:srgbClr val="FFFFFF"/>
        </a:lt1>
        <a:dk2>
          <a:srgbClr val="000086"/>
        </a:dk2>
        <a:lt2>
          <a:srgbClr val="CCFFFF"/>
        </a:lt2>
        <a:accent1>
          <a:srgbClr val="0099FF"/>
        </a:accent1>
        <a:accent2>
          <a:srgbClr val="00B000"/>
        </a:accent2>
        <a:accent3>
          <a:srgbClr val="AAAAC3"/>
        </a:accent3>
        <a:accent4>
          <a:srgbClr val="DADADA"/>
        </a:accent4>
        <a:accent5>
          <a:srgbClr val="AACAFF"/>
        </a:accent5>
        <a:accent6>
          <a:srgbClr val="009F00"/>
        </a:accent6>
        <a:hlink>
          <a:srgbClr val="FFE701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7">
        <a:dk1>
          <a:srgbClr val="7474A2"/>
        </a:dk1>
        <a:lt1>
          <a:srgbClr val="FFFFFF"/>
        </a:lt1>
        <a:dk2>
          <a:srgbClr val="5E5E8E"/>
        </a:dk2>
        <a:lt2>
          <a:srgbClr val="D1D1DF"/>
        </a:lt2>
        <a:accent1>
          <a:srgbClr val="CC66FF"/>
        </a:accent1>
        <a:accent2>
          <a:srgbClr val="6666FF"/>
        </a:accent2>
        <a:accent3>
          <a:srgbClr val="B6B6C6"/>
        </a:accent3>
        <a:accent4>
          <a:srgbClr val="DADADA"/>
        </a:accent4>
        <a:accent5>
          <a:srgbClr val="E2B8FF"/>
        </a:accent5>
        <a:accent6>
          <a:srgbClr val="5C5CE7"/>
        </a:accent6>
        <a:hlink>
          <a:srgbClr val="FFCC99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Разрез 8">
        <a:dk1>
          <a:srgbClr val="000000"/>
        </a:dk1>
        <a:lt1>
          <a:srgbClr val="D0DAE2"/>
        </a:lt1>
        <a:dk2>
          <a:srgbClr val="000000"/>
        </a:dk2>
        <a:lt2>
          <a:srgbClr val="E7EDF1"/>
        </a:lt2>
        <a:accent1>
          <a:srgbClr val="33CCCC"/>
        </a:accent1>
        <a:accent2>
          <a:srgbClr val="0099CC"/>
        </a:accent2>
        <a:accent3>
          <a:srgbClr val="E4EAEE"/>
        </a:accent3>
        <a:accent4>
          <a:srgbClr val="000000"/>
        </a:accent4>
        <a:accent5>
          <a:srgbClr val="ADE2E2"/>
        </a:accent5>
        <a:accent6>
          <a:srgbClr val="008AB9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Разрез 9">
        <a:dk1>
          <a:srgbClr val="000000"/>
        </a:dk1>
        <a:lt1>
          <a:srgbClr val="FFFFFF"/>
        </a:lt1>
        <a:dk2>
          <a:srgbClr val="000000"/>
        </a:dk2>
        <a:lt2>
          <a:srgbClr val="E6E6E6"/>
        </a:lt2>
        <a:accent1>
          <a:srgbClr val="66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8A8AE7"/>
        </a:accent6>
        <a:hlink>
          <a:srgbClr val="3333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259</TotalTime>
  <Words>1888</Words>
  <Application>Microsoft Office PowerPoint</Application>
  <PresentationFormat>Экран (4:3)</PresentationFormat>
  <Paragraphs>356</Paragraphs>
  <Slides>43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6" baseType="lpstr">
      <vt:lpstr>Остин</vt:lpstr>
      <vt:lpstr>Разрез</vt:lpstr>
      <vt:lpstr>Документ Microsoft Word</vt:lpstr>
      <vt:lpstr>Тема родины в творчестве  М.Ю. Лермонтова</vt:lpstr>
      <vt:lpstr>Цель: осмыслить, как развивается  тема Родины в творчестве поэта </vt:lpstr>
      <vt:lpstr>       Стихи о родине</vt:lpstr>
      <vt:lpstr>Какие общественно-политические вопросы волнуют современников М.Ю. Лермонтова</vt:lpstr>
      <vt:lpstr>Презентация PowerPoint</vt:lpstr>
      <vt:lpstr>Презентация PowerPoint</vt:lpstr>
      <vt:lpstr>Ранняя лирика</vt:lpstr>
      <vt:lpstr>Презентация PowerPoint</vt:lpstr>
      <vt:lpstr>Завершение темы Родины 1841 г.</vt:lpstr>
      <vt:lpstr>«Прощай, немытая Россия»</vt:lpstr>
      <vt:lpstr>Проанализируем эпитет «немытая Россия». Как вы понимаете его,  что, по вашему мнению, имел в виду поэт ? Каким настроением проникнуто стихотворение?  </vt:lpstr>
      <vt:lpstr>Презентация PowerPoint</vt:lpstr>
      <vt:lpstr>Презентация PowerPoint</vt:lpstr>
      <vt:lpstr>Презентация PowerPoint</vt:lpstr>
      <vt:lpstr>«РОДИНА»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с опорной схемой «Дума»</vt:lpstr>
      <vt:lpstr>Анализ стихотворения «Дума»</vt:lpstr>
      <vt:lpstr>«Дума»</vt:lpstr>
      <vt:lpstr>«Дума»</vt:lpstr>
      <vt:lpstr>«Дума»</vt:lpstr>
      <vt:lpstr>«Дума»</vt:lpstr>
      <vt:lpstr>«Дума»</vt:lpstr>
      <vt:lpstr>«Дума»</vt:lpstr>
      <vt:lpstr>«Дума»</vt:lpstr>
      <vt:lpstr>«Дума»</vt:lpstr>
      <vt:lpstr>«Дума»</vt:lpstr>
      <vt:lpstr>Вывод :</vt:lpstr>
      <vt:lpstr>Презентация PowerPoint</vt:lpstr>
      <vt:lpstr>Презентация PowerPoint</vt:lpstr>
      <vt:lpstr>Презентация PowerPoint</vt:lpstr>
      <vt:lpstr>Завершение темы родины. 1841 год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родины в творчестве  М.Ю. Лермонтова</dc:title>
  <dc:creator>зав1</dc:creator>
  <cp:lastModifiedBy>Пользователь</cp:lastModifiedBy>
  <cp:revision>20</cp:revision>
  <dcterms:created xsi:type="dcterms:W3CDTF">2013-02-27T23:21:33Z</dcterms:created>
  <dcterms:modified xsi:type="dcterms:W3CDTF">2017-01-28T09:25:37Z</dcterms:modified>
</cp:coreProperties>
</file>